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291" r:id="rId4"/>
    <p:sldId id="307" r:id="rId5"/>
    <p:sldId id="313" r:id="rId6"/>
    <p:sldId id="328" r:id="rId7"/>
    <p:sldId id="304" r:id="rId8"/>
    <p:sldId id="337" r:id="rId9"/>
    <p:sldId id="338" r:id="rId10"/>
    <p:sldId id="339" r:id="rId11"/>
    <p:sldId id="340" r:id="rId12"/>
    <p:sldId id="341" r:id="rId13"/>
    <p:sldId id="319" r:id="rId14"/>
    <p:sldId id="308" r:id="rId15"/>
    <p:sldId id="334" r:id="rId16"/>
    <p:sldId id="335" r:id="rId17"/>
    <p:sldId id="315" r:id="rId18"/>
    <p:sldId id="270" r:id="rId19"/>
    <p:sldId id="336" r:id="rId20"/>
    <p:sldId id="275" r:id="rId21"/>
    <p:sldId id="321" r:id="rId22"/>
    <p:sldId id="329" r:id="rId23"/>
    <p:sldId id="324" r:id="rId24"/>
    <p:sldId id="273" r:id="rId25"/>
    <p:sldId id="314" r:id="rId26"/>
    <p:sldId id="326" r:id="rId27"/>
    <p:sldId id="322" r:id="rId28"/>
    <p:sldId id="333" r:id="rId29"/>
    <p:sldId id="330" r:id="rId30"/>
    <p:sldId id="331" r:id="rId31"/>
    <p:sldId id="332" r:id="rId32"/>
    <p:sldId id="325" r:id="rId33"/>
    <p:sldId id="318" r:id="rId34"/>
  </p:sldIdLst>
  <p:sldSz cx="12192000" cy="6858000"/>
  <p:notesSz cx="6858000" cy="9144000"/>
  <p:embeddedFontLs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D4F"/>
    <a:srgbClr val="DC0F63"/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B5CF4-7BCB-D383-BF1E-2F35C4725BED}" v="2" dt="2024-03-03T20:58:57.816"/>
    <p1510:client id="{17828007-B9E9-83C3-C66E-79D50F49A0FD}" v="12" dt="2024-03-03T22:11:34.909"/>
    <p1510:client id="{2B5B1276-AA26-6C0F-0EBF-68047033D61B}" v="60" dt="2024-03-03T21:02:42.143"/>
    <p1510:client id="{3E95DFBE-9A6C-E29F-1126-0974A0317EE3}" v="280" dt="2024-03-04T07:13:11.958"/>
    <p1510:client id="{3EBBDFCA-DCA5-4A72-717C-F8057FA6EB3B}" v="285" dt="2024-03-04T00:12:40.017"/>
    <p1510:client id="{536185E0-A38B-9309-02D8-9B5696AE7199}" v="682" dt="2024-03-04T02:17:27.173"/>
    <p1510:client id="{72221C3D-7220-4340-9D2B-D1EB7683D646}" v="5638" dt="2024-03-04T20:34:27.588"/>
    <p1510:client id="{7D2F08E0-AF48-88A2-A72E-18A14C4F4843}" v="982" dt="2024-03-04T03:59:28.176"/>
    <p1510:client id="{9CA331F0-2F05-AE21-9B47-746EDB961E2D}" v="32" dt="2024-03-04T16:14:11.871"/>
    <p1510:client id="{B1996DCE-6A6C-4BE7-EEFB-84718AF5BBFB}" v="526" dt="2024-03-04T07:11:22.478"/>
    <p1510:client id="{B677CF14-802D-261D-0095-E9811BEC77CA}" v="163" dt="2024-03-03T22:36:52.743"/>
    <p1510:client id="{BADBB167-70BF-2C58-FB8F-185ECBEFB339}" v="64" dt="2024-03-03T22:35:55.269"/>
    <p1510:client id="{C4D5A822-598A-EAED-828E-1F1554AFE778}" v="16" dt="2024-03-04T17:20:57.732"/>
    <p1510:client id="{C8D864C2-E4CB-AF1D-A4C5-E36644E528D7}" v="790" dt="2024-03-03T23:41:21.898"/>
    <p1510:client id="{E555B394-4E9A-4B3C-B8DA-6C062C513458}" v="1" dt="2024-03-03T22:16:56.689"/>
    <p1510:client id="{FA208F14-A3A2-377E-7CB6-10829BAA599E}" v="2" dt="2024-03-04T21:10:10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92" d="100"/>
          <a:sy n="92" d="100"/>
        </p:scale>
        <p:origin x="12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5EF07-9ADF-AA4B-843A-6ECFA6E58F43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8F13502E-454F-E74C-B11F-6676A7C64F05}">
      <dgm:prSet phldrT="[Text]"/>
      <dgm:spPr>
        <a:solidFill>
          <a:schemeClr val="tx1"/>
        </a:solidFill>
      </dgm:spPr>
      <dgm:t>
        <a:bodyPr/>
        <a:lstStyle/>
        <a:p>
          <a:r>
            <a:rPr lang="en-GB" b="1">
              <a:latin typeface="Poppins" pitchFamily="2" charset="77"/>
              <a:cs typeface="Poppins" pitchFamily="2" charset="77"/>
            </a:rPr>
            <a:t>NUMERICAL VARIABLES</a:t>
          </a:r>
        </a:p>
      </dgm:t>
    </dgm:pt>
    <dgm:pt modelId="{35F48ADF-4929-B844-B6E2-A65F8F9E1563}" type="parTrans" cxnId="{D0CF18D2-6936-6A43-8D17-53B474EA96EC}">
      <dgm:prSet/>
      <dgm:spPr/>
      <dgm:t>
        <a:bodyPr/>
        <a:lstStyle/>
        <a:p>
          <a:endParaRPr lang="en-GB"/>
        </a:p>
      </dgm:t>
    </dgm:pt>
    <dgm:pt modelId="{0E01A526-69DB-C948-8119-BDC4761B0BAB}" type="sibTrans" cxnId="{D0CF18D2-6936-6A43-8D17-53B474EA96EC}">
      <dgm:prSet/>
      <dgm:spPr/>
      <dgm:t>
        <a:bodyPr/>
        <a:lstStyle/>
        <a:p>
          <a:endParaRPr lang="en-GB"/>
        </a:p>
      </dgm:t>
    </dgm:pt>
    <dgm:pt modelId="{A498975C-E7B3-CA49-9468-5BCD4E5ED39B}">
      <dgm:prSet phldrT="[Text]"/>
      <dgm:spPr>
        <a:solidFill>
          <a:schemeClr val="tx1"/>
        </a:solidFill>
      </dgm:spPr>
      <dgm:t>
        <a:bodyPr/>
        <a:lstStyle/>
        <a:p>
          <a:r>
            <a:rPr lang="en-IN" b="1" i="0">
              <a:latin typeface="Poppins" pitchFamily="2" charset="77"/>
              <a:cs typeface="Poppins" pitchFamily="2" charset="77"/>
            </a:rPr>
            <a:t>CATEGORICAL VARIABLES</a:t>
          </a:r>
          <a:endParaRPr lang="en-GB" b="1">
            <a:latin typeface="Poppins" pitchFamily="2" charset="77"/>
            <a:cs typeface="Poppins" pitchFamily="2" charset="77"/>
          </a:endParaRPr>
        </a:p>
      </dgm:t>
    </dgm:pt>
    <dgm:pt modelId="{E363EAA3-DF1F-4743-9096-5F552171691A}" type="parTrans" cxnId="{6ED4ABD6-2EFA-174F-99E4-052C4D9F317A}">
      <dgm:prSet/>
      <dgm:spPr/>
      <dgm:t>
        <a:bodyPr/>
        <a:lstStyle/>
        <a:p>
          <a:endParaRPr lang="en-GB"/>
        </a:p>
      </dgm:t>
    </dgm:pt>
    <dgm:pt modelId="{D2E22E40-43E3-234C-8C55-53B1AE767DCA}" type="sibTrans" cxnId="{6ED4ABD6-2EFA-174F-99E4-052C4D9F317A}">
      <dgm:prSet/>
      <dgm:spPr/>
      <dgm:t>
        <a:bodyPr/>
        <a:lstStyle/>
        <a:p>
          <a:endParaRPr lang="en-GB"/>
        </a:p>
      </dgm:t>
    </dgm:pt>
    <dgm:pt modelId="{1C8F0C09-A774-2B46-9F4D-7E16AE779414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IN" b="0" i="0">
              <a:latin typeface="Poppins" pitchFamily="2" charset="77"/>
              <a:cs typeface="Poppins" pitchFamily="2" charset="77"/>
            </a:rPr>
            <a:t>Eliminating outliers: Implemented outlier removal by filtering out data points above the 99th percentile. </a:t>
          </a:r>
          <a:endParaRPr lang="en-GB">
            <a:latin typeface="Poppins" pitchFamily="2" charset="77"/>
            <a:cs typeface="Poppins" pitchFamily="2" charset="77"/>
          </a:endParaRPr>
        </a:p>
      </dgm:t>
    </dgm:pt>
    <dgm:pt modelId="{9D62AE9F-79B0-AB48-AB96-9CADA066CA4E}" type="parTrans" cxnId="{9C6E2959-C1DA-D341-BF4C-F5429972EC5B}">
      <dgm:prSet/>
      <dgm:spPr/>
      <dgm:t>
        <a:bodyPr/>
        <a:lstStyle/>
        <a:p>
          <a:endParaRPr lang="en-GB"/>
        </a:p>
      </dgm:t>
    </dgm:pt>
    <dgm:pt modelId="{C2ED6D2B-B746-684D-8DEB-1CB799CE2949}" type="sibTrans" cxnId="{9C6E2959-C1DA-D341-BF4C-F5429972EC5B}">
      <dgm:prSet/>
      <dgm:spPr/>
      <dgm:t>
        <a:bodyPr/>
        <a:lstStyle/>
        <a:p>
          <a:endParaRPr lang="en-GB"/>
        </a:p>
      </dgm:t>
    </dgm:pt>
    <dgm:pt modelId="{6569F68E-DB06-E047-A377-30D582EBC683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IN" b="0" i="0">
              <a:latin typeface="Poppins" pitchFamily="2" charset="77"/>
              <a:cs typeface="Poppins" pitchFamily="2" charset="77"/>
            </a:rPr>
            <a:t>This ensures the robustness of the clustering by mitigating the influence of extreme values.</a:t>
          </a:r>
          <a:endParaRPr lang="en-GB">
            <a:latin typeface="Poppins" pitchFamily="2" charset="77"/>
            <a:cs typeface="Poppins" pitchFamily="2" charset="77"/>
          </a:endParaRPr>
        </a:p>
      </dgm:t>
    </dgm:pt>
    <dgm:pt modelId="{FDEAB59F-8B09-0140-8580-C344AC32BB39}" type="parTrans" cxnId="{91277F3A-9508-2742-A642-E530823EA913}">
      <dgm:prSet/>
      <dgm:spPr/>
      <dgm:t>
        <a:bodyPr/>
        <a:lstStyle/>
        <a:p>
          <a:endParaRPr lang="en-GB"/>
        </a:p>
      </dgm:t>
    </dgm:pt>
    <dgm:pt modelId="{42C51CC2-A0D1-474E-BCF2-C4820CCDD7EB}" type="sibTrans" cxnId="{91277F3A-9508-2742-A642-E530823EA913}">
      <dgm:prSet/>
      <dgm:spPr/>
      <dgm:t>
        <a:bodyPr/>
        <a:lstStyle/>
        <a:p>
          <a:endParaRPr lang="en-GB"/>
        </a:p>
      </dgm:t>
    </dgm:pt>
    <dgm:pt modelId="{220FB425-42F9-194D-B427-DEB9289F77CF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IN" b="0" i="0">
              <a:latin typeface="Poppins" pitchFamily="2" charset="77"/>
              <a:cs typeface="Poppins" pitchFamily="2" charset="77"/>
            </a:rPr>
            <a:t>Enhancing representation: Transformed categorical variables into dummy variables via one hot encoding. </a:t>
          </a:r>
          <a:endParaRPr lang="en-GB">
            <a:latin typeface="Poppins" pitchFamily="2" charset="77"/>
            <a:cs typeface="Poppins" pitchFamily="2" charset="77"/>
          </a:endParaRPr>
        </a:p>
      </dgm:t>
    </dgm:pt>
    <dgm:pt modelId="{75776023-43B7-354C-93D1-A7DE6CA8BA03}" type="parTrans" cxnId="{DF6DF595-71F2-D043-ABB5-2512F0486EA3}">
      <dgm:prSet/>
      <dgm:spPr/>
      <dgm:t>
        <a:bodyPr/>
        <a:lstStyle/>
        <a:p>
          <a:endParaRPr lang="en-GB"/>
        </a:p>
      </dgm:t>
    </dgm:pt>
    <dgm:pt modelId="{06E15FDD-8031-F548-A6DC-851C595C9182}" type="sibTrans" cxnId="{DF6DF595-71F2-D043-ABB5-2512F0486EA3}">
      <dgm:prSet/>
      <dgm:spPr/>
      <dgm:t>
        <a:bodyPr/>
        <a:lstStyle/>
        <a:p>
          <a:endParaRPr lang="en-GB"/>
        </a:p>
      </dgm:t>
    </dgm:pt>
    <dgm:pt modelId="{249F9E74-8375-E14A-AAAA-948CAC1EC9BE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IN" b="0" i="0">
              <a:latin typeface="Poppins" pitchFamily="2" charset="77"/>
              <a:cs typeface="Poppins" pitchFamily="2" charset="77"/>
            </a:rPr>
            <a:t>This enables the model to include categorical variables also.</a:t>
          </a:r>
          <a:endParaRPr lang="en-GB">
            <a:latin typeface="Poppins" pitchFamily="2" charset="77"/>
            <a:cs typeface="Poppins" pitchFamily="2" charset="77"/>
          </a:endParaRPr>
        </a:p>
      </dgm:t>
    </dgm:pt>
    <dgm:pt modelId="{451CE39C-2258-F443-8C8C-8A43C7507632}" type="parTrans" cxnId="{FA6321BE-12FB-8247-9C00-4672B5A2FD8B}">
      <dgm:prSet/>
      <dgm:spPr/>
      <dgm:t>
        <a:bodyPr/>
        <a:lstStyle/>
        <a:p>
          <a:endParaRPr lang="en-GB"/>
        </a:p>
      </dgm:t>
    </dgm:pt>
    <dgm:pt modelId="{CB6C295C-2AE8-AD4C-8EEF-1399A433223B}" type="sibTrans" cxnId="{FA6321BE-12FB-8247-9C00-4672B5A2FD8B}">
      <dgm:prSet/>
      <dgm:spPr/>
      <dgm:t>
        <a:bodyPr/>
        <a:lstStyle/>
        <a:p>
          <a:endParaRPr lang="en-GB"/>
        </a:p>
      </dgm:t>
    </dgm:pt>
    <dgm:pt modelId="{CFA5EDEC-3DD8-D343-939B-4E625FF7F725}" type="pres">
      <dgm:prSet presAssocID="{2B25EF07-9ADF-AA4B-843A-6ECFA6E58F43}" presName="Name0" presStyleCnt="0">
        <dgm:presLayoutVars>
          <dgm:dir/>
          <dgm:animLvl val="lvl"/>
          <dgm:resizeHandles val="exact"/>
        </dgm:presLayoutVars>
      </dgm:prSet>
      <dgm:spPr/>
    </dgm:pt>
    <dgm:pt modelId="{84D36F6B-74A5-524B-BDC5-7B59E1164C6E}" type="pres">
      <dgm:prSet presAssocID="{8F13502E-454F-E74C-B11F-6676A7C64F05}" presName="composite" presStyleCnt="0"/>
      <dgm:spPr/>
    </dgm:pt>
    <dgm:pt modelId="{2E3E0E85-6616-8B42-A0F6-A3DACA0AF0F4}" type="pres">
      <dgm:prSet presAssocID="{8F13502E-454F-E74C-B11F-6676A7C64F0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843C80D-7BC7-1246-9241-A22B830BD9A2}" type="pres">
      <dgm:prSet presAssocID="{8F13502E-454F-E74C-B11F-6676A7C64F05}" presName="desTx" presStyleLbl="alignAccFollowNode1" presStyleIdx="0" presStyleCnt="2">
        <dgm:presLayoutVars>
          <dgm:bulletEnabled val="1"/>
        </dgm:presLayoutVars>
      </dgm:prSet>
      <dgm:spPr/>
    </dgm:pt>
    <dgm:pt modelId="{FFDB1543-303E-F64B-A27D-A3E5461DD707}" type="pres">
      <dgm:prSet presAssocID="{0E01A526-69DB-C948-8119-BDC4761B0BAB}" presName="space" presStyleCnt="0"/>
      <dgm:spPr/>
    </dgm:pt>
    <dgm:pt modelId="{31FC8373-EC80-614B-80C9-B215421CB512}" type="pres">
      <dgm:prSet presAssocID="{A498975C-E7B3-CA49-9468-5BCD4E5ED39B}" presName="composite" presStyleCnt="0"/>
      <dgm:spPr/>
    </dgm:pt>
    <dgm:pt modelId="{4589257B-30C5-774F-92D0-0F4344600B28}" type="pres">
      <dgm:prSet presAssocID="{A498975C-E7B3-CA49-9468-5BCD4E5ED39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0163D2A-AC43-EE40-A5CD-AF13B2F3CF9F}" type="pres">
      <dgm:prSet presAssocID="{A498975C-E7B3-CA49-9468-5BCD4E5ED39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4E29316-38C5-7843-BE6F-BD9929CC4D64}" type="presOf" srcId="{2B25EF07-9ADF-AA4B-843A-6ECFA6E58F43}" destId="{CFA5EDEC-3DD8-D343-939B-4E625FF7F725}" srcOrd="0" destOrd="0" presId="urn:microsoft.com/office/officeart/2005/8/layout/hList1"/>
    <dgm:cxn modelId="{DB21AC18-72AF-D64F-A957-E257F7A8CB17}" type="presOf" srcId="{8F13502E-454F-E74C-B11F-6676A7C64F05}" destId="{2E3E0E85-6616-8B42-A0F6-A3DACA0AF0F4}" srcOrd="0" destOrd="0" presId="urn:microsoft.com/office/officeart/2005/8/layout/hList1"/>
    <dgm:cxn modelId="{91277F3A-9508-2742-A642-E530823EA913}" srcId="{8F13502E-454F-E74C-B11F-6676A7C64F05}" destId="{6569F68E-DB06-E047-A377-30D582EBC683}" srcOrd="1" destOrd="0" parTransId="{FDEAB59F-8B09-0140-8580-C344AC32BB39}" sibTransId="{42C51CC2-A0D1-474E-BCF2-C4820CCDD7EB}"/>
    <dgm:cxn modelId="{5D4B9E3C-C98B-4B48-9CBB-6EF80C9CE1D0}" type="presOf" srcId="{6569F68E-DB06-E047-A377-30D582EBC683}" destId="{8843C80D-7BC7-1246-9241-A22B830BD9A2}" srcOrd="0" destOrd="1" presId="urn:microsoft.com/office/officeart/2005/8/layout/hList1"/>
    <dgm:cxn modelId="{EDE09D42-1FB9-4E41-B85F-D5C9FA2811CB}" type="presOf" srcId="{249F9E74-8375-E14A-AAAA-948CAC1EC9BE}" destId="{00163D2A-AC43-EE40-A5CD-AF13B2F3CF9F}" srcOrd="0" destOrd="1" presId="urn:microsoft.com/office/officeart/2005/8/layout/hList1"/>
    <dgm:cxn modelId="{9C6E2959-C1DA-D341-BF4C-F5429972EC5B}" srcId="{8F13502E-454F-E74C-B11F-6676A7C64F05}" destId="{1C8F0C09-A774-2B46-9F4D-7E16AE779414}" srcOrd="0" destOrd="0" parTransId="{9D62AE9F-79B0-AB48-AB96-9CADA066CA4E}" sibTransId="{C2ED6D2B-B746-684D-8DEB-1CB799CE2949}"/>
    <dgm:cxn modelId="{B5010C95-3AC9-FC4E-99B5-689835A5EBCD}" type="presOf" srcId="{A498975C-E7B3-CA49-9468-5BCD4E5ED39B}" destId="{4589257B-30C5-774F-92D0-0F4344600B28}" srcOrd="0" destOrd="0" presId="urn:microsoft.com/office/officeart/2005/8/layout/hList1"/>
    <dgm:cxn modelId="{DF6DF595-71F2-D043-ABB5-2512F0486EA3}" srcId="{A498975C-E7B3-CA49-9468-5BCD4E5ED39B}" destId="{220FB425-42F9-194D-B427-DEB9289F77CF}" srcOrd="0" destOrd="0" parTransId="{75776023-43B7-354C-93D1-A7DE6CA8BA03}" sibTransId="{06E15FDD-8031-F548-A6DC-851C595C9182}"/>
    <dgm:cxn modelId="{32B8A6AC-2B5B-5B4E-B2EB-02AA0A055FE8}" type="presOf" srcId="{1C8F0C09-A774-2B46-9F4D-7E16AE779414}" destId="{8843C80D-7BC7-1246-9241-A22B830BD9A2}" srcOrd="0" destOrd="0" presId="urn:microsoft.com/office/officeart/2005/8/layout/hList1"/>
    <dgm:cxn modelId="{FA6321BE-12FB-8247-9C00-4672B5A2FD8B}" srcId="{A498975C-E7B3-CA49-9468-5BCD4E5ED39B}" destId="{249F9E74-8375-E14A-AAAA-948CAC1EC9BE}" srcOrd="1" destOrd="0" parTransId="{451CE39C-2258-F443-8C8C-8A43C7507632}" sibTransId="{CB6C295C-2AE8-AD4C-8EEF-1399A433223B}"/>
    <dgm:cxn modelId="{D0CF18D2-6936-6A43-8D17-53B474EA96EC}" srcId="{2B25EF07-9ADF-AA4B-843A-6ECFA6E58F43}" destId="{8F13502E-454F-E74C-B11F-6676A7C64F05}" srcOrd="0" destOrd="0" parTransId="{35F48ADF-4929-B844-B6E2-A65F8F9E1563}" sibTransId="{0E01A526-69DB-C948-8119-BDC4761B0BAB}"/>
    <dgm:cxn modelId="{FA2AA6D6-20D1-4B41-86D3-CB749B5FD1FB}" type="presOf" srcId="{220FB425-42F9-194D-B427-DEB9289F77CF}" destId="{00163D2A-AC43-EE40-A5CD-AF13B2F3CF9F}" srcOrd="0" destOrd="0" presId="urn:microsoft.com/office/officeart/2005/8/layout/hList1"/>
    <dgm:cxn modelId="{6ED4ABD6-2EFA-174F-99E4-052C4D9F317A}" srcId="{2B25EF07-9ADF-AA4B-843A-6ECFA6E58F43}" destId="{A498975C-E7B3-CA49-9468-5BCD4E5ED39B}" srcOrd="1" destOrd="0" parTransId="{E363EAA3-DF1F-4743-9096-5F552171691A}" sibTransId="{D2E22E40-43E3-234C-8C55-53B1AE767DCA}"/>
    <dgm:cxn modelId="{C5546729-C014-2845-A937-A3B5492F727A}" type="presParOf" srcId="{CFA5EDEC-3DD8-D343-939B-4E625FF7F725}" destId="{84D36F6B-74A5-524B-BDC5-7B59E1164C6E}" srcOrd="0" destOrd="0" presId="urn:microsoft.com/office/officeart/2005/8/layout/hList1"/>
    <dgm:cxn modelId="{81F33E62-B2A6-124F-AD3A-1E2FFCE8A105}" type="presParOf" srcId="{84D36F6B-74A5-524B-BDC5-7B59E1164C6E}" destId="{2E3E0E85-6616-8B42-A0F6-A3DACA0AF0F4}" srcOrd="0" destOrd="0" presId="urn:microsoft.com/office/officeart/2005/8/layout/hList1"/>
    <dgm:cxn modelId="{0E35B8FA-3445-5F45-907B-AB1A74DEB781}" type="presParOf" srcId="{84D36F6B-74A5-524B-BDC5-7B59E1164C6E}" destId="{8843C80D-7BC7-1246-9241-A22B830BD9A2}" srcOrd="1" destOrd="0" presId="urn:microsoft.com/office/officeart/2005/8/layout/hList1"/>
    <dgm:cxn modelId="{3DE38FE9-C651-C04F-9FC3-434395B5B5F1}" type="presParOf" srcId="{CFA5EDEC-3DD8-D343-939B-4E625FF7F725}" destId="{FFDB1543-303E-F64B-A27D-A3E5461DD707}" srcOrd="1" destOrd="0" presId="urn:microsoft.com/office/officeart/2005/8/layout/hList1"/>
    <dgm:cxn modelId="{5B47DC18-DBBD-904B-8EFC-EC30352453BD}" type="presParOf" srcId="{CFA5EDEC-3DD8-D343-939B-4E625FF7F725}" destId="{31FC8373-EC80-614B-80C9-B215421CB512}" srcOrd="2" destOrd="0" presId="urn:microsoft.com/office/officeart/2005/8/layout/hList1"/>
    <dgm:cxn modelId="{0D283E51-519A-3A41-BD66-561F542C55DF}" type="presParOf" srcId="{31FC8373-EC80-614B-80C9-B215421CB512}" destId="{4589257B-30C5-774F-92D0-0F4344600B28}" srcOrd="0" destOrd="0" presId="urn:microsoft.com/office/officeart/2005/8/layout/hList1"/>
    <dgm:cxn modelId="{345214D2-C59E-044F-B0FE-456CE82A124F}" type="presParOf" srcId="{31FC8373-EC80-614B-80C9-B215421CB512}" destId="{00163D2A-AC43-EE40-A5CD-AF13B2F3CF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F69C5-EDFE-5549-9B7B-71E079533C8B}" type="doc">
      <dgm:prSet loTypeId="urn:microsoft.com/office/officeart/2005/8/layout/hProcess1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FEA3178-7223-CE47-8535-949A8D494A6F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Feature Engineering</a:t>
          </a:r>
        </a:p>
      </dgm:t>
    </dgm:pt>
    <dgm:pt modelId="{B8C2B1F6-903A-3943-B33B-EF078031F581}" type="parTrans" cxnId="{393F5A77-0B25-F041-A02C-8C7C210DCC11}">
      <dgm:prSet/>
      <dgm:spPr/>
      <dgm:t>
        <a:bodyPr/>
        <a:lstStyle/>
        <a:p>
          <a:endParaRPr lang="en-GB"/>
        </a:p>
      </dgm:t>
    </dgm:pt>
    <dgm:pt modelId="{A12FD4D0-916C-4F47-BA9B-B8B2233093F4}" type="sibTrans" cxnId="{393F5A77-0B25-F041-A02C-8C7C210DCC11}">
      <dgm:prSet/>
      <dgm:spPr/>
      <dgm:t>
        <a:bodyPr/>
        <a:lstStyle/>
        <a:p>
          <a:endParaRPr lang="en-GB"/>
        </a:p>
      </dgm:t>
    </dgm:pt>
    <dgm:pt modelId="{63A68FFD-B557-0647-92CE-5A32F874B645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Standardize Data</a:t>
          </a:r>
        </a:p>
      </dgm:t>
    </dgm:pt>
    <dgm:pt modelId="{B40D7DC0-1886-724A-8E0B-1B5F04477877}" type="parTrans" cxnId="{0C0C3376-469C-DF47-BC24-C9F1DEF618A8}">
      <dgm:prSet/>
      <dgm:spPr/>
      <dgm:t>
        <a:bodyPr/>
        <a:lstStyle/>
        <a:p>
          <a:endParaRPr lang="en-GB"/>
        </a:p>
      </dgm:t>
    </dgm:pt>
    <dgm:pt modelId="{6DB99994-7067-1E4B-A7CE-EF97B4F3406E}" type="sibTrans" cxnId="{0C0C3376-469C-DF47-BC24-C9F1DEF618A8}">
      <dgm:prSet/>
      <dgm:spPr/>
      <dgm:t>
        <a:bodyPr/>
        <a:lstStyle/>
        <a:p>
          <a:endParaRPr lang="en-GB"/>
        </a:p>
      </dgm:t>
    </dgm:pt>
    <dgm:pt modelId="{064EFF53-3B3C-C349-A9E8-1DA263E878D9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Standard Scaler </a:t>
          </a:r>
        </a:p>
      </dgm:t>
    </dgm:pt>
    <dgm:pt modelId="{3DD45A32-9E61-6844-9CD0-59AA61A849D3}" type="parTrans" cxnId="{DC65C824-72B7-E549-B833-7E79AAE9443F}">
      <dgm:prSet/>
      <dgm:spPr/>
      <dgm:t>
        <a:bodyPr/>
        <a:lstStyle/>
        <a:p>
          <a:endParaRPr lang="en-GB"/>
        </a:p>
      </dgm:t>
    </dgm:pt>
    <dgm:pt modelId="{A4245F9B-2487-9540-871E-5932EF8246FF}" type="sibTrans" cxnId="{DC65C824-72B7-E549-B833-7E79AAE9443F}">
      <dgm:prSet/>
      <dgm:spPr/>
      <dgm:t>
        <a:bodyPr/>
        <a:lstStyle/>
        <a:p>
          <a:endParaRPr lang="en-GB"/>
        </a:p>
      </dgm:t>
    </dgm:pt>
    <dgm:pt modelId="{88652FBE-66B6-5149-ADF1-26853505EDEE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Categorical to dummies</a:t>
          </a:r>
        </a:p>
      </dgm:t>
    </dgm:pt>
    <dgm:pt modelId="{ADC26FCB-29A1-F54C-9CD6-469FD24CD625}" type="parTrans" cxnId="{15C44A65-8986-974B-B6AD-3225E7CB3391}">
      <dgm:prSet/>
      <dgm:spPr/>
      <dgm:t>
        <a:bodyPr/>
        <a:lstStyle/>
        <a:p>
          <a:endParaRPr lang="en-GB"/>
        </a:p>
      </dgm:t>
    </dgm:pt>
    <dgm:pt modelId="{05447E68-B45C-024D-8D96-B579F6CA36C1}" type="sibTrans" cxnId="{15C44A65-8986-974B-B6AD-3225E7CB3391}">
      <dgm:prSet/>
      <dgm:spPr/>
      <dgm:t>
        <a:bodyPr/>
        <a:lstStyle/>
        <a:p>
          <a:endParaRPr lang="en-GB"/>
        </a:p>
      </dgm:t>
    </dgm:pt>
    <dgm:pt modelId="{EFB4BB11-00E0-4448-A4AD-CB1F7A0070E4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Dimensionality Reduction</a:t>
          </a:r>
        </a:p>
      </dgm:t>
    </dgm:pt>
    <dgm:pt modelId="{56AB7F7A-C75E-E748-9CA6-52F3A8B3F987}" type="parTrans" cxnId="{DEE3B03E-F9D5-E046-A6A1-1195E7EB118C}">
      <dgm:prSet/>
      <dgm:spPr/>
      <dgm:t>
        <a:bodyPr/>
        <a:lstStyle/>
        <a:p>
          <a:endParaRPr lang="en-GB"/>
        </a:p>
      </dgm:t>
    </dgm:pt>
    <dgm:pt modelId="{441CCB19-0A19-D44C-AAE0-B58A6CEDC54E}" type="sibTrans" cxnId="{DEE3B03E-F9D5-E046-A6A1-1195E7EB118C}">
      <dgm:prSet/>
      <dgm:spPr/>
      <dgm:t>
        <a:bodyPr/>
        <a:lstStyle/>
        <a:p>
          <a:endParaRPr lang="en-GB"/>
        </a:p>
      </dgm:t>
    </dgm:pt>
    <dgm:pt modelId="{520E3D2E-AC54-D941-9A56-DC81181CC1ED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Principal Component Analysis</a:t>
          </a:r>
        </a:p>
      </dgm:t>
    </dgm:pt>
    <dgm:pt modelId="{5662F866-7251-FB47-8C1C-C4D5CBA00B66}" type="parTrans" cxnId="{256AD0FB-92EF-2B4E-AB82-9466B684D7C4}">
      <dgm:prSet/>
      <dgm:spPr/>
      <dgm:t>
        <a:bodyPr/>
        <a:lstStyle/>
        <a:p>
          <a:endParaRPr lang="en-GB"/>
        </a:p>
      </dgm:t>
    </dgm:pt>
    <dgm:pt modelId="{C5A583EC-2976-684C-9606-7849C26E4759}" type="sibTrans" cxnId="{256AD0FB-92EF-2B4E-AB82-9466B684D7C4}">
      <dgm:prSet/>
      <dgm:spPr/>
      <dgm:t>
        <a:bodyPr/>
        <a:lstStyle/>
        <a:p>
          <a:endParaRPr lang="en-GB"/>
        </a:p>
      </dgm:t>
    </dgm:pt>
    <dgm:pt modelId="{E29A6F9F-9FF7-D24A-ACB7-8BBDFECA87D4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ML Modelling</a:t>
          </a:r>
        </a:p>
      </dgm:t>
    </dgm:pt>
    <dgm:pt modelId="{1366484C-A9C8-9141-BF08-88D019F8A26D}" type="parTrans" cxnId="{4EAAF63E-70E5-DF45-B92F-4ED59B215363}">
      <dgm:prSet/>
      <dgm:spPr/>
      <dgm:t>
        <a:bodyPr/>
        <a:lstStyle/>
        <a:p>
          <a:endParaRPr lang="en-GB"/>
        </a:p>
      </dgm:t>
    </dgm:pt>
    <dgm:pt modelId="{ACEBD28A-3F64-C04D-9750-9136D3BF4A1B}" type="sibTrans" cxnId="{4EAAF63E-70E5-DF45-B92F-4ED59B215363}">
      <dgm:prSet/>
      <dgm:spPr/>
      <dgm:t>
        <a:bodyPr/>
        <a:lstStyle/>
        <a:p>
          <a:endParaRPr lang="en-GB"/>
        </a:p>
      </dgm:t>
    </dgm:pt>
    <dgm:pt modelId="{6DE98BC4-F8A5-A746-903F-D465392A6C3B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Clustering and Regression</a:t>
          </a:r>
        </a:p>
      </dgm:t>
    </dgm:pt>
    <dgm:pt modelId="{D665BB7D-1D8C-A242-87FA-21788712DB2F}" type="parTrans" cxnId="{37E3866D-8F85-F945-867B-EC6AC1A2860D}">
      <dgm:prSet/>
      <dgm:spPr/>
      <dgm:t>
        <a:bodyPr/>
        <a:lstStyle/>
        <a:p>
          <a:endParaRPr lang="en-GB"/>
        </a:p>
      </dgm:t>
    </dgm:pt>
    <dgm:pt modelId="{B5562D4C-DF05-6647-AF3B-084E0CAF11E4}" type="sibTrans" cxnId="{37E3866D-8F85-F945-867B-EC6AC1A2860D}">
      <dgm:prSet/>
      <dgm:spPr/>
      <dgm:t>
        <a:bodyPr/>
        <a:lstStyle/>
        <a:p>
          <a:endParaRPr lang="en-GB"/>
        </a:p>
      </dgm:t>
    </dgm:pt>
    <dgm:pt modelId="{6A9D974C-AABF-1140-AEE2-632349A688B8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Feature Selection</a:t>
          </a:r>
        </a:p>
      </dgm:t>
    </dgm:pt>
    <dgm:pt modelId="{D7F3C3CA-FC7F-D246-82FD-2928683A1ED1}" type="parTrans" cxnId="{EC7D9ED3-5C84-A14B-A78C-3EF826F857EC}">
      <dgm:prSet/>
      <dgm:spPr/>
      <dgm:t>
        <a:bodyPr/>
        <a:lstStyle/>
        <a:p>
          <a:endParaRPr lang="en-GB"/>
        </a:p>
      </dgm:t>
    </dgm:pt>
    <dgm:pt modelId="{D91AC164-0919-0247-B884-4DA7FE479B9F}" type="sibTrans" cxnId="{EC7D9ED3-5C84-A14B-A78C-3EF826F857EC}">
      <dgm:prSet/>
      <dgm:spPr/>
      <dgm:t>
        <a:bodyPr/>
        <a:lstStyle/>
        <a:p>
          <a:endParaRPr lang="en-GB"/>
        </a:p>
      </dgm:t>
    </dgm:pt>
    <dgm:pt modelId="{D1DB91C6-50BF-CF4B-B05C-8C126027720A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EDA</a:t>
          </a:r>
        </a:p>
      </dgm:t>
    </dgm:pt>
    <dgm:pt modelId="{C278F5CD-6769-724E-A0C8-AF1D7013028F}" type="parTrans" cxnId="{20D5F710-825B-9648-9A75-D763AD0482B8}">
      <dgm:prSet/>
      <dgm:spPr/>
      <dgm:t>
        <a:bodyPr/>
        <a:lstStyle/>
        <a:p>
          <a:endParaRPr lang="en-GB"/>
        </a:p>
      </dgm:t>
    </dgm:pt>
    <dgm:pt modelId="{A4BD387C-41D9-6340-B06F-FE1D708340A0}" type="sibTrans" cxnId="{20D5F710-825B-9648-9A75-D763AD0482B8}">
      <dgm:prSet/>
      <dgm:spPr/>
      <dgm:t>
        <a:bodyPr/>
        <a:lstStyle/>
        <a:p>
          <a:endParaRPr lang="en-GB"/>
        </a:p>
      </dgm:t>
    </dgm:pt>
    <dgm:pt modelId="{562C8FFC-3458-424C-B7ED-9222D00B6E0B}">
      <dgm:prSet phldrT="[Text]" custT="1"/>
      <dgm:spPr/>
      <dgm:t>
        <a:bodyPr/>
        <a:lstStyle/>
        <a:p>
          <a:r>
            <a:rPr lang="en-GB" sz="1600" b="1">
              <a:latin typeface="Poppins" pitchFamily="2" charset="77"/>
              <a:cs typeface="Poppins" pitchFamily="2" charset="77"/>
            </a:rPr>
            <a:t>Model Comparison</a:t>
          </a:r>
        </a:p>
      </dgm:t>
    </dgm:pt>
    <dgm:pt modelId="{B7CEAB24-1438-CD42-A4C6-23C01D982E52}" type="parTrans" cxnId="{4B4666D1-BC3D-8E49-983B-C4008B639FB6}">
      <dgm:prSet/>
      <dgm:spPr/>
      <dgm:t>
        <a:bodyPr/>
        <a:lstStyle/>
        <a:p>
          <a:endParaRPr lang="en-GB"/>
        </a:p>
      </dgm:t>
    </dgm:pt>
    <dgm:pt modelId="{02B55610-6326-F844-89A6-92DABFAD70E1}" type="sibTrans" cxnId="{4B4666D1-BC3D-8E49-983B-C4008B639FB6}">
      <dgm:prSet/>
      <dgm:spPr/>
      <dgm:t>
        <a:bodyPr/>
        <a:lstStyle/>
        <a:p>
          <a:endParaRPr lang="en-GB"/>
        </a:p>
      </dgm:t>
    </dgm:pt>
    <dgm:pt modelId="{A604DE63-590A-7147-9765-B46B7BB1FA04}">
      <dgm:prSet phldrT="[Text]" custT="1"/>
      <dgm:spPr/>
      <dgm:t>
        <a:bodyPr/>
        <a:lstStyle/>
        <a:p>
          <a:r>
            <a:rPr lang="en-GB" sz="1100">
              <a:latin typeface="Poppins" pitchFamily="2" charset="77"/>
              <a:cs typeface="Poppins" pitchFamily="2" charset="77"/>
            </a:rPr>
            <a:t> Compare Evaluation Metrics</a:t>
          </a:r>
        </a:p>
      </dgm:t>
    </dgm:pt>
    <dgm:pt modelId="{645DB81F-7587-3A4A-A580-1A165DF17B60}" type="parTrans" cxnId="{9AD3CC57-25DC-7E49-8A1F-F0088A71DE04}">
      <dgm:prSet/>
      <dgm:spPr/>
      <dgm:t>
        <a:bodyPr/>
        <a:lstStyle/>
        <a:p>
          <a:endParaRPr lang="en-GB"/>
        </a:p>
      </dgm:t>
    </dgm:pt>
    <dgm:pt modelId="{6328CE17-C4DC-BF4B-9338-326370BBB6A6}" type="sibTrans" cxnId="{9AD3CC57-25DC-7E49-8A1F-F0088A71DE04}">
      <dgm:prSet/>
      <dgm:spPr/>
      <dgm:t>
        <a:bodyPr/>
        <a:lstStyle/>
        <a:p>
          <a:endParaRPr lang="en-GB"/>
        </a:p>
      </dgm:t>
    </dgm:pt>
    <dgm:pt modelId="{9FA45199-7702-534C-804D-3C645285A30A}" type="pres">
      <dgm:prSet presAssocID="{754F69C5-EDFE-5549-9B7B-71E079533C8B}" presName="Name0" presStyleCnt="0">
        <dgm:presLayoutVars>
          <dgm:dir/>
          <dgm:resizeHandles val="exact"/>
        </dgm:presLayoutVars>
      </dgm:prSet>
      <dgm:spPr/>
    </dgm:pt>
    <dgm:pt modelId="{63F903F7-6686-0C4B-8DA6-2C733DE5CF2D}" type="pres">
      <dgm:prSet presAssocID="{754F69C5-EDFE-5549-9B7B-71E079533C8B}" presName="arrow" presStyleLbl="bgShp" presStyleIdx="0" presStyleCnt="1"/>
      <dgm:spPr>
        <a:solidFill>
          <a:srgbClr val="E61D4F"/>
        </a:solidFill>
      </dgm:spPr>
    </dgm:pt>
    <dgm:pt modelId="{F20E8798-9D05-5840-8002-3055DA036D4F}" type="pres">
      <dgm:prSet presAssocID="{754F69C5-EDFE-5549-9B7B-71E079533C8B}" presName="points" presStyleCnt="0"/>
      <dgm:spPr/>
    </dgm:pt>
    <dgm:pt modelId="{D2ED51BE-2D93-904E-8E65-CAEAD313DC94}" type="pres">
      <dgm:prSet presAssocID="{6A9D974C-AABF-1140-AEE2-632349A688B8}" presName="compositeA" presStyleCnt="0"/>
      <dgm:spPr/>
    </dgm:pt>
    <dgm:pt modelId="{E7C6E048-12EC-3243-98C0-FB3E03D00533}" type="pres">
      <dgm:prSet presAssocID="{6A9D974C-AABF-1140-AEE2-632349A688B8}" presName="textA" presStyleLbl="revTx" presStyleIdx="0" presStyleCnt="6">
        <dgm:presLayoutVars>
          <dgm:bulletEnabled val="1"/>
        </dgm:presLayoutVars>
      </dgm:prSet>
      <dgm:spPr/>
    </dgm:pt>
    <dgm:pt modelId="{0E66C9B6-0359-1A49-B291-3724996BD948}" type="pres">
      <dgm:prSet presAssocID="{6A9D974C-AABF-1140-AEE2-632349A688B8}" presName="circleA" presStyleLbl="node1" presStyleIdx="0" presStyleCnt="6"/>
      <dgm:spPr>
        <a:solidFill>
          <a:schemeClr val="bg1"/>
        </a:solidFill>
      </dgm:spPr>
    </dgm:pt>
    <dgm:pt modelId="{9871F32F-B438-D34A-A445-026A0A64296F}" type="pres">
      <dgm:prSet presAssocID="{6A9D974C-AABF-1140-AEE2-632349A688B8}" presName="spaceA" presStyleCnt="0"/>
      <dgm:spPr/>
    </dgm:pt>
    <dgm:pt modelId="{88BF2BD2-9DF0-5547-9BA6-1020E175B564}" type="pres">
      <dgm:prSet presAssocID="{D91AC164-0919-0247-B884-4DA7FE479B9F}" presName="space" presStyleCnt="0"/>
      <dgm:spPr/>
    </dgm:pt>
    <dgm:pt modelId="{B5C9B039-F884-7A4B-A983-92E2ABB3EDA5}" type="pres">
      <dgm:prSet presAssocID="{BFEA3178-7223-CE47-8535-949A8D494A6F}" presName="compositeB" presStyleCnt="0"/>
      <dgm:spPr/>
    </dgm:pt>
    <dgm:pt modelId="{01751653-1A35-A247-B002-1C8ABBFC52D4}" type="pres">
      <dgm:prSet presAssocID="{BFEA3178-7223-CE47-8535-949A8D494A6F}" presName="textB" presStyleLbl="revTx" presStyleIdx="1" presStyleCnt="6">
        <dgm:presLayoutVars>
          <dgm:bulletEnabled val="1"/>
        </dgm:presLayoutVars>
      </dgm:prSet>
      <dgm:spPr/>
    </dgm:pt>
    <dgm:pt modelId="{BEDF48BA-237B-DA47-887D-23988E48AF82}" type="pres">
      <dgm:prSet presAssocID="{BFEA3178-7223-CE47-8535-949A8D494A6F}" presName="circleB" presStyleLbl="node1" presStyleIdx="1" presStyleCnt="6"/>
      <dgm:spPr>
        <a:solidFill>
          <a:schemeClr val="bg1"/>
        </a:solidFill>
      </dgm:spPr>
    </dgm:pt>
    <dgm:pt modelId="{198C419A-D1F1-5C41-8361-6B1A6F3C64F2}" type="pres">
      <dgm:prSet presAssocID="{BFEA3178-7223-CE47-8535-949A8D494A6F}" presName="spaceB" presStyleCnt="0"/>
      <dgm:spPr/>
    </dgm:pt>
    <dgm:pt modelId="{9EF3DEAE-A3C6-FA49-B182-8F65AFFFC8C9}" type="pres">
      <dgm:prSet presAssocID="{A12FD4D0-916C-4F47-BA9B-B8B2233093F4}" presName="space" presStyleCnt="0"/>
      <dgm:spPr/>
    </dgm:pt>
    <dgm:pt modelId="{CDA550DE-0B18-ED4C-BADA-5EB74CEC0D40}" type="pres">
      <dgm:prSet presAssocID="{63A68FFD-B557-0647-92CE-5A32F874B645}" presName="compositeA" presStyleCnt="0"/>
      <dgm:spPr/>
    </dgm:pt>
    <dgm:pt modelId="{AB54630C-9C4B-F246-8C5E-F06A33832CD9}" type="pres">
      <dgm:prSet presAssocID="{63A68FFD-B557-0647-92CE-5A32F874B645}" presName="textA" presStyleLbl="revTx" presStyleIdx="2" presStyleCnt="6">
        <dgm:presLayoutVars>
          <dgm:bulletEnabled val="1"/>
        </dgm:presLayoutVars>
      </dgm:prSet>
      <dgm:spPr/>
    </dgm:pt>
    <dgm:pt modelId="{D1B47270-F102-A14C-A4BE-FB4A78099117}" type="pres">
      <dgm:prSet presAssocID="{63A68FFD-B557-0647-92CE-5A32F874B645}" presName="circleA" presStyleLbl="node1" presStyleIdx="2" presStyleCnt="6"/>
      <dgm:spPr>
        <a:solidFill>
          <a:schemeClr val="bg1"/>
        </a:solidFill>
      </dgm:spPr>
    </dgm:pt>
    <dgm:pt modelId="{C0ACF749-6AAA-F040-9660-CC832537CF3E}" type="pres">
      <dgm:prSet presAssocID="{63A68FFD-B557-0647-92CE-5A32F874B645}" presName="spaceA" presStyleCnt="0"/>
      <dgm:spPr/>
    </dgm:pt>
    <dgm:pt modelId="{6F58E747-CFDA-B743-A995-63728FDFE282}" type="pres">
      <dgm:prSet presAssocID="{6DB99994-7067-1E4B-A7CE-EF97B4F3406E}" presName="space" presStyleCnt="0"/>
      <dgm:spPr/>
    </dgm:pt>
    <dgm:pt modelId="{9D0D504A-4E5B-2142-A9B4-BC4256C06375}" type="pres">
      <dgm:prSet presAssocID="{EFB4BB11-00E0-4448-A4AD-CB1F7A0070E4}" presName="compositeB" presStyleCnt="0"/>
      <dgm:spPr/>
    </dgm:pt>
    <dgm:pt modelId="{1F4E55A1-B5FC-B649-A0FB-FEA78C67F712}" type="pres">
      <dgm:prSet presAssocID="{EFB4BB11-00E0-4448-A4AD-CB1F7A0070E4}" presName="textB" presStyleLbl="revTx" presStyleIdx="3" presStyleCnt="6" custScaleX="112459">
        <dgm:presLayoutVars>
          <dgm:bulletEnabled val="1"/>
        </dgm:presLayoutVars>
      </dgm:prSet>
      <dgm:spPr/>
    </dgm:pt>
    <dgm:pt modelId="{55C5BB8C-CC8D-2F4A-BAB2-3986BC3F0057}" type="pres">
      <dgm:prSet presAssocID="{EFB4BB11-00E0-4448-A4AD-CB1F7A0070E4}" presName="circleB" presStyleLbl="node1" presStyleIdx="3" presStyleCnt="6"/>
      <dgm:spPr>
        <a:solidFill>
          <a:schemeClr val="bg1"/>
        </a:solidFill>
      </dgm:spPr>
    </dgm:pt>
    <dgm:pt modelId="{D14990BA-009D-D842-8C7B-B2759E283362}" type="pres">
      <dgm:prSet presAssocID="{EFB4BB11-00E0-4448-A4AD-CB1F7A0070E4}" presName="spaceB" presStyleCnt="0"/>
      <dgm:spPr/>
    </dgm:pt>
    <dgm:pt modelId="{BD4E24E4-5538-1E45-994B-985D14B62749}" type="pres">
      <dgm:prSet presAssocID="{441CCB19-0A19-D44C-AAE0-B58A6CEDC54E}" presName="space" presStyleCnt="0"/>
      <dgm:spPr/>
    </dgm:pt>
    <dgm:pt modelId="{1396FB81-762F-4346-B5D0-9811162205A4}" type="pres">
      <dgm:prSet presAssocID="{E29A6F9F-9FF7-D24A-ACB7-8BBDFECA87D4}" presName="compositeA" presStyleCnt="0"/>
      <dgm:spPr/>
    </dgm:pt>
    <dgm:pt modelId="{C65C4610-2AD5-EC4C-82C3-73EAE1E35BC0}" type="pres">
      <dgm:prSet presAssocID="{E29A6F9F-9FF7-D24A-ACB7-8BBDFECA87D4}" presName="textA" presStyleLbl="revTx" presStyleIdx="4" presStyleCnt="6">
        <dgm:presLayoutVars>
          <dgm:bulletEnabled val="1"/>
        </dgm:presLayoutVars>
      </dgm:prSet>
      <dgm:spPr/>
    </dgm:pt>
    <dgm:pt modelId="{F7D78256-E4A1-F44C-A1AB-FAF67F5627EA}" type="pres">
      <dgm:prSet presAssocID="{E29A6F9F-9FF7-D24A-ACB7-8BBDFECA87D4}" presName="circleA" presStyleLbl="node1" presStyleIdx="4" presStyleCnt="6"/>
      <dgm:spPr>
        <a:solidFill>
          <a:schemeClr val="bg1"/>
        </a:solidFill>
      </dgm:spPr>
    </dgm:pt>
    <dgm:pt modelId="{F6EDEA98-DB9E-5C47-A28E-89F73E6C6A67}" type="pres">
      <dgm:prSet presAssocID="{E29A6F9F-9FF7-D24A-ACB7-8BBDFECA87D4}" presName="spaceA" presStyleCnt="0"/>
      <dgm:spPr/>
    </dgm:pt>
    <dgm:pt modelId="{88382F06-0DAB-D84D-B3CE-3857719DD706}" type="pres">
      <dgm:prSet presAssocID="{ACEBD28A-3F64-C04D-9750-9136D3BF4A1B}" presName="space" presStyleCnt="0"/>
      <dgm:spPr/>
    </dgm:pt>
    <dgm:pt modelId="{5C5823CB-F910-2D40-9ED5-8A3327B9C1D5}" type="pres">
      <dgm:prSet presAssocID="{562C8FFC-3458-424C-B7ED-9222D00B6E0B}" presName="compositeB" presStyleCnt="0"/>
      <dgm:spPr/>
    </dgm:pt>
    <dgm:pt modelId="{A7A7ECEE-E27B-854C-A89F-442BCC6063A9}" type="pres">
      <dgm:prSet presAssocID="{562C8FFC-3458-424C-B7ED-9222D00B6E0B}" presName="textB" presStyleLbl="revTx" presStyleIdx="5" presStyleCnt="6">
        <dgm:presLayoutVars>
          <dgm:bulletEnabled val="1"/>
        </dgm:presLayoutVars>
      </dgm:prSet>
      <dgm:spPr/>
    </dgm:pt>
    <dgm:pt modelId="{59280E2B-069C-F544-94EA-37695480FDFD}" type="pres">
      <dgm:prSet presAssocID="{562C8FFC-3458-424C-B7ED-9222D00B6E0B}" presName="circleB" presStyleLbl="node1" presStyleIdx="5" presStyleCnt="6"/>
      <dgm:spPr>
        <a:solidFill>
          <a:schemeClr val="bg1"/>
        </a:solidFill>
      </dgm:spPr>
    </dgm:pt>
    <dgm:pt modelId="{110BDF78-110F-084D-B163-E4C0022474E6}" type="pres">
      <dgm:prSet presAssocID="{562C8FFC-3458-424C-B7ED-9222D00B6E0B}" presName="spaceB" presStyleCnt="0"/>
      <dgm:spPr/>
    </dgm:pt>
  </dgm:ptLst>
  <dgm:cxnLst>
    <dgm:cxn modelId="{01B9670A-FC6C-CD47-8BDF-2A680A747ED9}" type="presOf" srcId="{88652FBE-66B6-5149-ADF1-26853505EDEE}" destId="{01751653-1A35-A247-B002-1C8ABBFC52D4}" srcOrd="0" destOrd="1" presId="urn:microsoft.com/office/officeart/2005/8/layout/hProcess11"/>
    <dgm:cxn modelId="{20D5F710-825B-9648-9A75-D763AD0482B8}" srcId="{6A9D974C-AABF-1140-AEE2-632349A688B8}" destId="{D1DB91C6-50BF-CF4B-B05C-8C126027720A}" srcOrd="0" destOrd="0" parTransId="{C278F5CD-6769-724E-A0C8-AF1D7013028F}" sibTransId="{A4BD387C-41D9-6340-B06F-FE1D708340A0}"/>
    <dgm:cxn modelId="{DC65C824-72B7-E549-B833-7E79AAE9443F}" srcId="{63A68FFD-B557-0647-92CE-5A32F874B645}" destId="{064EFF53-3B3C-C349-A9E8-1DA263E878D9}" srcOrd="0" destOrd="0" parTransId="{3DD45A32-9E61-6844-9CD0-59AA61A849D3}" sibTransId="{A4245F9B-2487-9540-871E-5932EF8246FF}"/>
    <dgm:cxn modelId="{64891129-741D-B346-A7CD-42DE46D7C6E5}" type="presOf" srcId="{6DE98BC4-F8A5-A746-903F-D465392A6C3B}" destId="{C65C4610-2AD5-EC4C-82C3-73EAE1E35BC0}" srcOrd="0" destOrd="1" presId="urn:microsoft.com/office/officeart/2005/8/layout/hProcess11"/>
    <dgm:cxn modelId="{5CDAD935-7543-EE47-B6D5-FAE8027F4283}" type="presOf" srcId="{E29A6F9F-9FF7-D24A-ACB7-8BBDFECA87D4}" destId="{C65C4610-2AD5-EC4C-82C3-73EAE1E35BC0}" srcOrd="0" destOrd="0" presId="urn:microsoft.com/office/officeart/2005/8/layout/hProcess11"/>
    <dgm:cxn modelId="{9F78053D-FF5C-2D4F-AED3-025D2C7F2729}" type="presOf" srcId="{064EFF53-3B3C-C349-A9E8-1DA263E878D9}" destId="{AB54630C-9C4B-F246-8C5E-F06A33832CD9}" srcOrd="0" destOrd="1" presId="urn:microsoft.com/office/officeart/2005/8/layout/hProcess11"/>
    <dgm:cxn modelId="{DEE3B03E-F9D5-E046-A6A1-1195E7EB118C}" srcId="{754F69C5-EDFE-5549-9B7B-71E079533C8B}" destId="{EFB4BB11-00E0-4448-A4AD-CB1F7A0070E4}" srcOrd="3" destOrd="0" parTransId="{56AB7F7A-C75E-E748-9CA6-52F3A8B3F987}" sibTransId="{441CCB19-0A19-D44C-AAE0-B58A6CEDC54E}"/>
    <dgm:cxn modelId="{4EAAF63E-70E5-DF45-B92F-4ED59B215363}" srcId="{754F69C5-EDFE-5549-9B7B-71E079533C8B}" destId="{E29A6F9F-9FF7-D24A-ACB7-8BBDFECA87D4}" srcOrd="4" destOrd="0" parTransId="{1366484C-A9C8-9141-BF08-88D019F8A26D}" sibTransId="{ACEBD28A-3F64-C04D-9750-9136D3BF4A1B}"/>
    <dgm:cxn modelId="{15C44A65-8986-974B-B6AD-3225E7CB3391}" srcId="{BFEA3178-7223-CE47-8535-949A8D494A6F}" destId="{88652FBE-66B6-5149-ADF1-26853505EDEE}" srcOrd="0" destOrd="0" parTransId="{ADC26FCB-29A1-F54C-9CD6-469FD24CD625}" sibTransId="{05447E68-B45C-024D-8D96-B579F6CA36C1}"/>
    <dgm:cxn modelId="{01636A46-6EEE-5948-9C29-B41364C6B4EA}" type="presOf" srcId="{BFEA3178-7223-CE47-8535-949A8D494A6F}" destId="{01751653-1A35-A247-B002-1C8ABBFC52D4}" srcOrd="0" destOrd="0" presId="urn:microsoft.com/office/officeart/2005/8/layout/hProcess11"/>
    <dgm:cxn modelId="{37E3866D-8F85-F945-867B-EC6AC1A2860D}" srcId="{E29A6F9F-9FF7-D24A-ACB7-8BBDFECA87D4}" destId="{6DE98BC4-F8A5-A746-903F-D465392A6C3B}" srcOrd="0" destOrd="0" parTransId="{D665BB7D-1D8C-A242-87FA-21788712DB2F}" sibTransId="{B5562D4C-DF05-6647-AF3B-084E0CAF11E4}"/>
    <dgm:cxn modelId="{0C0C3376-469C-DF47-BC24-C9F1DEF618A8}" srcId="{754F69C5-EDFE-5549-9B7B-71E079533C8B}" destId="{63A68FFD-B557-0647-92CE-5A32F874B645}" srcOrd="2" destOrd="0" parTransId="{B40D7DC0-1886-724A-8E0B-1B5F04477877}" sibTransId="{6DB99994-7067-1E4B-A7CE-EF97B4F3406E}"/>
    <dgm:cxn modelId="{393F5A77-0B25-F041-A02C-8C7C210DCC11}" srcId="{754F69C5-EDFE-5549-9B7B-71E079533C8B}" destId="{BFEA3178-7223-CE47-8535-949A8D494A6F}" srcOrd="1" destOrd="0" parTransId="{B8C2B1F6-903A-3943-B33B-EF078031F581}" sibTransId="{A12FD4D0-916C-4F47-BA9B-B8B2233093F4}"/>
    <dgm:cxn modelId="{9AD3CC57-25DC-7E49-8A1F-F0088A71DE04}" srcId="{562C8FFC-3458-424C-B7ED-9222D00B6E0B}" destId="{A604DE63-590A-7147-9765-B46B7BB1FA04}" srcOrd="0" destOrd="0" parTransId="{645DB81F-7587-3A4A-A580-1A165DF17B60}" sibTransId="{6328CE17-C4DC-BF4B-9338-326370BBB6A6}"/>
    <dgm:cxn modelId="{A75BEC83-549F-1A45-AE4A-6A36DB51E100}" type="presOf" srcId="{6A9D974C-AABF-1140-AEE2-632349A688B8}" destId="{E7C6E048-12EC-3243-98C0-FB3E03D00533}" srcOrd="0" destOrd="0" presId="urn:microsoft.com/office/officeart/2005/8/layout/hProcess11"/>
    <dgm:cxn modelId="{418F27A2-E463-1A46-A612-72A3F2B2DBD8}" type="presOf" srcId="{562C8FFC-3458-424C-B7ED-9222D00B6E0B}" destId="{A7A7ECEE-E27B-854C-A89F-442BCC6063A9}" srcOrd="0" destOrd="0" presId="urn:microsoft.com/office/officeart/2005/8/layout/hProcess11"/>
    <dgm:cxn modelId="{6A7C6AB0-F9F5-494B-9DCA-A80328B77631}" type="presOf" srcId="{EFB4BB11-00E0-4448-A4AD-CB1F7A0070E4}" destId="{1F4E55A1-B5FC-B649-A0FB-FEA78C67F712}" srcOrd="0" destOrd="0" presId="urn:microsoft.com/office/officeart/2005/8/layout/hProcess11"/>
    <dgm:cxn modelId="{4B7D35C9-B346-3244-9DA0-34491C5BF9DE}" type="presOf" srcId="{754F69C5-EDFE-5549-9B7B-71E079533C8B}" destId="{9FA45199-7702-534C-804D-3C645285A30A}" srcOrd="0" destOrd="0" presId="urn:microsoft.com/office/officeart/2005/8/layout/hProcess11"/>
    <dgm:cxn modelId="{4B4666D1-BC3D-8E49-983B-C4008B639FB6}" srcId="{754F69C5-EDFE-5549-9B7B-71E079533C8B}" destId="{562C8FFC-3458-424C-B7ED-9222D00B6E0B}" srcOrd="5" destOrd="0" parTransId="{B7CEAB24-1438-CD42-A4C6-23C01D982E52}" sibTransId="{02B55610-6326-F844-89A6-92DABFAD70E1}"/>
    <dgm:cxn modelId="{EC7D9ED3-5C84-A14B-A78C-3EF826F857EC}" srcId="{754F69C5-EDFE-5549-9B7B-71E079533C8B}" destId="{6A9D974C-AABF-1140-AEE2-632349A688B8}" srcOrd="0" destOrd="0" parTransId="{D7F3C3CA-FC7F-D246-82FD-2928683A1ED1}" sibTransId="{D91AC164-0919-0247-B884-4DA7FE479B9F}"/>
    <dgm:cxn modelId="{59D5ABD7-FBF3-6C4B-92C9-8C16C3AAF975}" type="presOf" srcId="{63A68FFD-B557-0647-92CE-5A32F874B645}" destId="{AB54630C-9C4B-F246-8C5E-F06A33832CD9}" srcOrd="0" destOrd="0" presId="urn:microsoft.com/office/officeart/2005/8/layout/hProcess11"/>
    <dgm:cxn modelId="{2C3587EA-52E2-894D-9D55-036205A44810}" type="presOf" srcId="{520E3D2E-AC54-D941-9A56-DC81181CC1ED}" destId="{1F4E55A1-B5FC-B649-A0FB-FEA78C67F712}" srcOrd="0" destOrd="1" presId="urn:microsoft.com/office/officeart/2005/8/layout/hProcess11"/>
    <dgm:cxn modelId="{256AD0FB-92EF-2B4E-AB82-9466B684D7C4}" srcId="{EFB4BB11-00E0-4448-A4AD-CB1F7A0070E4}" destId="{520E3D2E-AC54-D941-9A56-DC81181CC1ED}" srcOrd="0" destOrd="0" parTransId="{5662F866-7251-FB47-8C1C-C4D5CBA00B66}" sibTransId="{C5A583EC-2976-684C-9606-7849C26E4759}"/>
    <dgm:cxn modelId="{AA491EFC-2D43-ED40-9CD2-904B5D8E6BD2}" type="presOf" srcId="{D1DB91C6-50BF-CF4B-B05C-8C126027720A}" destId="{E7C6E048-12EC-3243-98C0-FB3E03D00533}" srcOrd="0" destOrd="1" presId="urn:microsoft.com/office/officeart/2005/8/layout/hProcess11"/>
    <dgm:cxn modelId="{C10262FE-0587-1D46-8B33-B7D3CDE2ECBC}" type="presOf" srcId="{A604DE63-590A-7147-9765-B46B7BB1FA04}" destId="{A7A7ECEE-E27B-854C-A89F-442BCC6063A9}" srcOrd="0" destOrd="1" presId="urn:microsoft.com/office/officeart/2005/8/layout/hProcess11"/>
    <dgm:cxn modelId="{9B129080-AC3E-DC49-8C99-846821A334F0}" type="presParOf" srcId="{9FA45199-7702-534C-804D-3C645285A30A}" destId="{63F903F7-6686-0C4B-8DA6-2C733DE5CF2D}" srcOrd="0" destOrd="0" presId="urn:microsoft.com/office/officeart/2005/8/layout/hProcess11"/>
    <dgm:cxn modelId="{15AB7657-ED1C-8C4C-9E4E-0D055926D689}" type="presParOf" srcId="{9FA45199-7702-534C-804D-3C645285A30A}" destId="{F20E8798-9D05-5840-8002-3055DA036D4F}" srcOrd="1" destOrd="0" presId="urn:microsoft.com/office/officeart/2005/8/layout/hProcess11"/>
    <dgm:cxn modelId="{F4DE4221-DA36-D040-883C-42E81FAD03D6}" type="presParOf" srcId="{F20E8798-9D05-5840-8002-3055DA036D4F}" destId="{D2ED51BE-2D93-904E-8E65-CAEAD313DC94}" srcOrd="0" destOrd="0" presId="urn:microsoft.com/office/officeart/2005/8/layout/hProcess11"/>
    <dgm:cxn modelId="{8219873C-3FD4-214C-B4F1-C40721BEBD24}" type="presParOf" srcId="{D2ED51BE-2D93-904E-8E65-CAEAD313DC94}" destId="{E7C6E048-12EC-3243-98C0-FB3E03D00533}" srcOrd="0" destOrd="0" presId="urn:microsoft.com/office/officeart/2005/8/layout/hProcess11"/>
    <dgm:cxn modelId="{4A27A127-BECB-F84A-BE52-440CCA2BE622}" type="presParOf" srcId="{D2ED51BE-2D93-904E-8E65-CAEAD313DC94}" destId="{0E66C9B6-0359-1A49-B291-3724996BD948}" srcOrd="1" destOrd="0" presId="urn:microsoft.com/office/officeart/2005/8/layout/hProcess11"/>
    <dgm:cxn modelId="{7D9B6B18-E341-7940-B017-1A4DDB1EE6EF}" type="presParOf" srcId="{D2ED51BE-2D93-904E-8E65-CAEAD313DC94}" destId="{9871F32F-B438-D34A-A445-026A0A64296F}" srcOrd="2" destOrd="0" presId="urn:microsoft.com/office/officeart/2005/8/layout/hProcess11"/>
    <dgm:cxn modelId="{84CED928-206A-5142-89E3-C961173BD129}" type="presParOf" srcId="{F20E8798-9D05-5840-8002-3055DA036D4F}" destId="{88BF2BD2-9DF0-5547-9BA6-1020E175B564}" srcOrd="1" destOrd="0" presId="urn:microsoft.com/office/officeart/2005/8/layout/hProcess11"/>
    <dgm:cxn modelId="{C828A522-4E23-5045-A0A8-2F6DB2512351}" type="presParOf" srcId="{F20E8798-9D05-5840-8002-3055DA036D4F}" destId="{B5C9B039-F884-7A4B-A983-92E2ABB3EDA5}" srcOrd="2" destOrd="0" presId="urn:microsoft.com/office/officeart/2005/8/layout/hProcess11"/>
    <dgm:cxn modelId="{5D279488-4481-4240-8EDB-5F01E51E5025}" type="presParOf" srcId="{B5C9B039-F884-7A4B-A983-92E2ABB3EDA5}" destId="{01751653-1A35-A247-B002-1C8ABBFC52D4}" srcOrd="0" destOrd="0" presId="urn:microsoft.com/office/officeart/2005/8/layout/hProcess11"/>
    <dgm:cxn modelId="{50AA22B8-765A-5440-962B-B6DBA2BB5D92}" type="presParOf" srcId="{B5C9B039-F884-7A4B-A983-92E2ABB3EDA5}" destId="{BEDF48BA-237B-DA47-887D-23988E48AF82}" srcOrd="1" destOrd="0" presId="urn:microsoft.com/office/officeart/2005/8/layout/hProcess11"/>
    <dgm:cxn modelId="{AC4D17E2-98B8-B841-896A-F3FF19CE4BE2}" type="presParOf" srcId="{B5C9B039-F884-7A4B-A983-92E2ABB3EDA5}" destId="{198C419A-D1F1-5C41-8361-6B1A6F3C64F2}" srcOrd="2" destOrd="0" presId="urn:microsoft.com/office/officeart/2005/8/layout/hProcess11"/>
    <dgm:cxn modelId="{B4AD3217-C9A1-8843-AB56-D7BC74E3496A}" type="presParOf" srcId="{F20E8798-9D05-5840-8002-3055DA036D4F}" destId="{9EF3DEAE-A3C6-FA49-B182-8F65AFFFC8C9}" srcOrd="3" destOrd="0" presId="urn:microsoft.com/office/officeart/2005/8/layout/hProcess11"/>
    <dgm:cxn modelId="{A53288AE-8DA3-E746-B638-64A1D67DEED8}" type="presParOf" srcId="{F20E8798-9D05-5840-8002-3055DA036D4F}" destId="{CDA550DE-0B18-ED4C-BADA-5EB74CEC0D40}" srcOrd="4" destOrd="0" presId="urn:microsoft.com/office/officeart/2005/8/layout/hProcess11"/>
    <dgm:cxn modelId="{F5E41029-38CF-D941-9055-3F4C48AF8E88}" type="presParOf" srcId="{CDA550DE-0B18-ED4C-BADA-5EB74CEC0D40}" destId="{AB54630C-9C4B-F246-8C5E-F06A33832CD9}" srcOrd="0" destOrd="0" presId="urn:microsoft.com/office/officeart/2005/8/layout/hProcess11"/>
    <dgm:cxn modelId="{384BCCF5-7314-1F46-9A36-ECD29342768A}" type="presParOf" srcId="{CDA550DE-0B18-ED4C-BADA-5EB74CEC0D40}" destId="{D1B47270-F102-A14C-A4BE-FB4A78099117}" srcOrd="1" destOrd="0" presId="urn:microsoft.com/office/officeart/2005/8/layout/hProcess11"/>
    <dgm:cxn modelId="{0E4DCFC8-A7ED-C04F-AEFF-C028A14D8393}" type="presParOf" srcId="{CDA550DE-0B18-ED4C-BADA-5EB74CEC0D40}" destId="{C0ACF749-6AAA-F040-9660-CC832537CF3E}" srcOrd="2" destOrd="0" presId="urn:microsoft.com/office/officeart/2005/8/layout/hProcess11"/>
    <dgm:cxn modelId="{A2E6E0D2-31EF-8545-A969-6685B1439142}" type="presParOf" srcId="{F20E8798-9D05-5840-8002-3055DA036D4F}" destId="{6F58E747-CFDA-B743-A995-63728FDFE282}" srcOrd="5" destOrd="0" presId="urn:microsoft.com/office/officeart/2005/8/layout/hProcess11"/>
    <dgm:cxn modelId="{6B7BF308-7C34-C141-999E-8D1D3BCC4822}" type="presParOf" srcId="{F20E8798-9D05-5840-8002-3055DA036D4F}" destId="{9D0D504A-4E5B-2142-A9B4-BC4256C06375}" srcOrd="6" destOrd="0" presId="urn:microsoft.com/office/officeart/2005/8/layout/hProcess11"/>
    <dgm:cxn modelId="{E807E44C-4E3D-4D46-8917-09BFD43E045A}" type="presParOf" srcId="{9D0D504A-4E5B-2142-A9B4-BC4256C06375}" destId="{1F4E55A1-B5FC-B649-A0FB-FEA78C67F712}" srcOrd="0" destOrd="0" presId="urn:microsoft.com/office/officeart/2005/8/layout/hProcess11"/>
    <dgm:cxn modelId="{959B593A-D270-1749-ACDF-3F2C30C1FC6F}" type="presParOf" srcId="{9D0D504A-4E5B-2142-A9B4-BC4256C06375}" destId="{55C5BB8C-CC8D-2F4A-BAB2-3986BC3F0057}" srcOrd="1" destOrd="0" presId="urn:microsoft.com/office/officeart/2005/8/layout/hProcess11"/>
    <dgm:cxn modelId="{B77B7F09-B0E1-844D-A34E-EA76988F2EE4}" type="presParOf" srcId="{9D0D504A-4E5B-2142-A9B4-BC4256C06375}" destId="{D14990BA-009D-D842-8C7B-B2759E283362}" srcOrd="2" destOrd="0" presId="urn:microsoft.com/office/officeart/2005/8/layout/hProcess11"/>
    <dgm:cxn modelId="{4E9F64A8-2350-2C47-9E79-5F3B46740C42}" type="presParOf" srcId="{F20E8798-9D05-5840-8002-3055DA036D4F}" destId="{BD4E24E4-5538-1E45-994B-985D14B62749}" srcOrd="7" destOrd="0" presId="urn:microsoft.com/office/officeart/2005/8/layout/hProcess11"/>
    <dgm:cxn modelId="{2DA8475E-CB35-2D43-B432-C8D677713EDB}" type="presParOf" srcId="{F20E8798-9D05-5840-8002-3055DA036D4F}" destId="{1396FB81-762F-4346-B5D0-9811162205A4}" srcOrd="8" destOrd="0" presId="urn:microsoft.com/office/officeart/2005/8/layout/hProcess11"/>
    <dgm:cxn modelId="{9E368D71-01E4-CA43-9D76-5D0A607B1B78}" type="presParOf" srcId="{1396FB81-762F-4346-B5D0-9811162205A4}" destId="{C65C4610-2AD5-EC4C-82C3-73EAE1E35BC0}" srcOrd="0" destOrd="0" presId="urn:microsoft.com/office/officeart/2005/8/layout/hProcess11"/>
    <dgm:cxn modelId="{07C1DBE6-2E51-5D49-88AE-E7E4823FFC60}" type="presParOf" srcId="{1396FB81-762F-4346-B5D0-9811162205A4}" destId="{F7D78256-E4A1-F44C-A1AB-FAF67F5627EA}" srcOrd="1" destOrd="0" presId="urn:microsoft.com/office/officeart/2005/8/layout/hProcess11"/>
    <dgm:cxn modelId="{B34451ED-DB1D-AD4F-B95B-4C443B9727B9}" type="presParOf" srcId="{1396FB81-762F-4346-B5D0-9811162205A4}" destId="{F6EDEA98-DB9E-5C47-A28E-89F73E6C6A67}" srcOrd="2" destOrd="0" presId="urn:microsoft.com/office/officeart/2005/8/layout/hProcess11"/>
    <dgm:cxn modelId="{214F345D-093F-9A4F-8D9A-97D94A028F42}" type="presParOf" srcId="{F20E8798-9D05-5840-8002-3055DA036D4F}" destId="{88382F06-0DAB-D84D-B3CE-3857719DD706}" srcOrd="9" destOrd="0" presId="urn:microsoft.com/office/officeart/2005/8/layout/hProcess11"/>
    <dgm:cxn modelId="{1686EF1C-4A08-E44E-B6AF-E7C633936E2F}" type="presParOf" srcId="{F20E8798-9D05-5840-8002-3055DA036D4F}" destId="{5C5823CB-F910-2D40-9ED5-8A3327B9C1D5}" srcOrd="10" destOrd="0" presId="urn:microsoft.com/office/officeart/2005/8/layout/hProcess11"/>
    <dgm:cxn modelId="{A067CC7E-DDB7-2942-A455-8A63768EFD71}" type="presParOf" srcId="{5C5823CB-F910-2D40-9ED5-8A3327B9C1D5}" destId="{A7A7ECEE-E27B-854C-A89F-442BCC6063A9}" srcOrd="0" destOrd="0" presId="urn:microsoft.com/office/officeart/2005/8/layout/hProcess11"/>
    <dgm:cxn modelId="{E0D7CD84-02CB-F440-A4D8-379B3DC02093}" type="presParOf" srcId="{5C5823CB-F910-2D40-9ED5-8A3327B9C1D5}" destId="{59280E2B-069C-F544-94EA-37695480FDFD}" srcOrd="1" destOrd="0" presId="urn:microsoft.com/office/officeart/2005/8/layout/hProcess11"/>
    <dgm:cxn modelId="{42CB8063-3A0A-F145-9E9B-0601C0261728}" type="presParOf" srcId="{5C5823CB-F910-2D40-9ED5-8A3327B9C1D5}" destId="{110BDF78-110F-084D-B163-E4C0022474E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A75015-3B5D-40DF-B621-2278D6CCC3E9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C8B66BA-2A08-4F18-97A2-6016A98298A6}">
      <dgm:prSet phldr="0" custT="1"/>
      <dgm:spPr>
        <a:solidFill>
          <a:srgbClr val="E61D4F"/>
        </a:solidFill>
      </dgm:spPr>
      <dgm:t>
        <a:bodyPr/>
        <a:lstStyle/>
        <a:p>
          <a:pPr algn="ctr" rtl="0"/>
          <a:r>
            <a:rPr lang="en-GB" sz="2400" b="1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Extending Insights to New Listings</a:t>
          </a:r>
          <a:endParaRPr lang="en-US" sz="2400" b="1">
            <a:solidFill>
              <a:schemeClr val="bg1"/>
            </a:solidFill>
            <a:latin typeface="Poppins" pitchFamily="2" charset="77"/>
            <a:cs typeface="Poppins" pitchFamily="2" charset="77"/>
          </a:endParaRPr>
        </a:p>
      </dgm:t>
    </dgm:pt>
    <dgm:pt modelId="{2F4E50B6-2172-4E56-B082-07BD6B21DAF4}" type="parTrans" cxnId="{18BBEAEC-AF72-DE4B-89A3-E81C8A0ACC11}">
      <dgm:prSet/>
      <dgm:spPr/>
      <dgm:t>
        <a:bodyPr/>
        <a:lstStyle/>
        <a:p>
          <a:endParaRPr lang="en-US"/>
        </a:p>
      </dgm:t>
    </dgm:pt>
    <dgm:pt modelId="{20D5D6AE-8307-413A-852D-CC72799ACFD7}" type="sibTrans" cxnId="{18BBEAEC-AF72-DE4B-89A3-E81C8A0ACC11}">
      <dgm:prSet/>
      <dgm:spPr/>
      <dgm:t>
        <a:bodyPr/>
        <a:lstStyle/>
        <a:p>
          <a:endParaRPr lang="en-US"/>
        </a:p>
      </dgm:t>
    </dgm:pt>
    <dgm:pt modelId="{A1464F48-3CF7-4409-B6E8-D5EB20EE173A}">
      <dgm:prSet phldr="0" custT="1"/>
      <dgm:spPr>
        <a:solidFill>
          <a:srgbClr val="E61D4F"/>
        </a:solidFill>
      </dgm:spPr>
      <dgm:t>
        <a:bodyPr/>
        <a:lstStyle/>
        <a:p>
          <a:pPr algn="ctr" rtl="0"/>
          <a:r>
            <a:rPr lang="en-GB" sz="2400" b="1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Cluster Assignment</a:t>
          </a:r>
        </a:p>
      </dgm:t>
    </dgm:pt>
    <dgm:pt modelId="{BE264771-FA4D-4A3D-A3B9-063C9FD9DE20}" type="parTrans" cxnId="{5ADED6E1-AF20-9A4B-A19C-11584A26D628}">
      <dgm:prSet/>
      <dgm:spPr/>
      <dgm:t>
        <a:bodyPr/>
        <a:lstStyle/>
        <a:p>
          <a:endParaRPr lang="en-US"/>
        </a:p>
      </dgm:t>
    </dgm:pt>
    <dgm:pt modelId="{ACC56159-29F3-4C46-A5C4-EEF957E22CB2}" type="sibTrans" cxnId="{5ADED6E1-AF20-9A4B-A19C-11584A26D628}">
      <dgm:prSet/>
      <dgm:spPr/>
      <dgm:t>
        <a:bodyPr/>
        <a:lstStyle/>
        <a:p>
          <a:endParaRPr lang="en-US"/>
        </a:p>
      </dgm:t>
    </dgm:pt>
    <dgm:pt modelId="{FFB7B148-7621-4A63-8FA4-54B0CB5347D4}">
      <dgm:prSet phldr="0" custT="1"/>
      <dgm:spPr>
        <a:solidFill>
          <a:srgbClr val="E61D4F"/>
        </a:solidFill>
      </dgm:spPr>
      <dgm:t>
        <a:bodyPr/>
        <a:lstStyle/>
        <a:p>
          <a:pPr algn="ctr" rtl="0"/>
          <a:r>
            <a:rPr lang="en-GB" sz="2400" b="1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Suggest Price Range</a:t>
          </a:r>
        </a:p>
      </dgm:t>
    </dgm:pt>
    <dgm:pt modelId="{BFD3BBD3-BD57-4586-8FFC-C55EEEEAD696}" type="parTrans" cxnId="{2E11D221-F37C-EC4E-BA3D-D71BBC1DD0B5}">
      <dgm:prSet/>
      <dgm:spPr/>
      <dgm:t>
        <a:bodyPr/>
        <a:lstStyle/>
        <a:p>
          <a:endParaRPr lang="en-US"/>
        </a:p>
      </dgm:t>
    </dgm:pt>
    <dgm:pt modelId="{5FEA0B25-57AD-40A9-B38D-047EBB67E843}" type="sibTrans" cxnId="{2E11D221-F37C-EC4E-BA3D-D71BBC1DD0B5}">
      <dgm:prSet/>
      <dgm:spPr/>
      <dgm:t>
        <a:bodyPr/>
        <a:lstStyle/>
        <a:p>
          <a:endParaRPr lang="en-US"/>
        </a:p>
      </dgm:t>
    </dgm:pt>
    <dgm:pt modelId="{AD162A76-6ECA-4EF9-89BB-176F24DA63C0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GB" sz="14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Model can adapt to diverse input listing </a:t>
          </a:r>
          <a:r>
            <a:rPr lang="en-GB" sz="1400">
              <a:latin typeface="Poppins" pitchFamily="2" charset="77"/>
              <a:cs typeface="Poppins" pitchFamily="2" charset="77"/>
            </a:rPr>
            <a:t>data</a:t>
          </a:r>
        </a:p>
      </dgm:t>
    </dgm:pt>
    <dgm:pt modelId="{18473051-54FD-488C-84AD-BB83B21381D0}" type="parTrans" cxnId="{F9DD5447-F5BA-084A-859F-3EE4AD51B423}">
      <dgm:prSet/>
      <dgm:spPr/>
      <dgm:t>
        <a:bodyPr/>
        <a:lstStyle/>
        <a:p>
          <a:endParaRPr lang="en-US"/>
        </a:p>
      </dgm:t>
    </dgm:pt>
    <dgm:pt modelId="{3C4EE440-D00C-4F90-8EB2-1B504410B39F}" type="sibTrans" cxnId="{F9DD5447-F5BA-084A-859F-3EE4AD51B423}">
      <dgm:prSet/>
      <dgm:spPr/>
      <dgm:t>
        <a:bodyPr/>
        <a:lstStyle/>
        <a:p>
          <a:endParaRPr lang="en-US"/>
        </a:p>
      </dgm:t>
    </dgm:pt>
    <dgm:pt modelId="{E80038D5-B3BF-4CE6-9B3F-EBAC9388E05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GB" sz="14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Utilized pre-trained K-means model input data</a:t>
          </a:r>
          <a:endParaRPr lang="en-GB" sz="1400">
            <a:latin typeface="Poppins" pitchFamily="2" charset="77"/>
            <a:cs typeface="Poppins" pitchFamily="2" charset="77"/>
          </a:endParaRPr>
        </a:p>
      </dgm:t>
    </dgm:pt>
    <dgm:pt modelId="{D2869E6F-D639-46A4-A988-1E631F5FCF85}" type="parTrans" cxnId="{E1490D1B-FC90-B74E-887F-F463249A390D}">
      <dgm:prSet/>
      <dgm:spPr/>
      <dgm:t>
        <a:bodyPr/>
        <a:lstStyle/>
        <a:p>
          <a:endParaRPr lang="en-US"/>
        </a:p>
      </dgm:t>
    </dgm:pt>
    <dgm:pt modelId="{0C5A30FE-E615-4711-996A-BECFB6D3E236}" type="sibTrans" cxnId="{E1490D1B-FC90-B74E-887F-F463249A390D}">
      <dgm:prSet/>
      <dgm:spPr/>
      <dgm:t>
        <a:bodyPr/>
        <a:lstStyle/>
        <a:p>
          <a:endParaRPr lang="en-US"/>
        </a:p>
      </dgm:t>
    </dgm:pt>
    <dgm:pt modelId="{3079592D-CF6B-4F8C-A04F-3D7B09094AE4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GB" sz="1400" b="0" dirty="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Take listing information as input from host </a:t>
          </a:r>
          <a:endParaRPr lang="en-GB" sz="1400" dirty="0">
            <a:latin typeface="Poppins" pitchFamily="2" charset="77"/>
            <a:cs typeface="Poppins" pitchFamily="2" charset="77"/>
          </a:endParaRPr>
        </a:p>
      </dgm:t>
    </dgm:pt>
    <dgm:pt modelId="{C367D163-7ED1-46A5-89D3-9D5E73D7B591}" type="parTrans" cxnId="{F4B11B6F-BC04-CB46-99B7-2A655D0EC5E2}">
      <dgm:prSet/>
      <dgm:spPr/>
      <dgm:t>
        <a:bodyPr/>
        <a:lstStyle/>
        <a:p>
          <a:endParaRPr lang="en-US"/>
        </a:p>
      </dgm:t>
    </dgm:pt>
    <dgm:pt modelId="{86ABEBAF-D35A-4DCA-9377-EF46B4C965E9}" type="sibTrans" cxnId="{F4B11B6F-BC04-CB46-99B7-2A655D0EC5E2}">
      <dgm:prSet/>
      <dgm:spPr/>
      <dgm:t>
        <a:bodyPr/>
        <a:lstStyle/>
        <a:p>
          <a:endParaRPr lang="en-US"/>
        </a:p>
      </dgm:t>
    </dgm:pt>
    <dgm:pt modelId="{60BBCE3F-F496-4BAE-9FD8-FED17D823308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GB" sz="14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Assigned new listings to established clusters</a:t>
          </a:r>
          <a:endParaRPr lang="en-GB" sz="1400">
            <a:latin typeface="Poppins" pitchFamily="2" charset="77"/>
            <a:cs typeface="Poppins" pitchFamily="2" charset="77"/>
          </a:endParaRPr>
        </a:p>
      </dgm:t>
    </dgm:pt>
    <dgm:pt modelId="{31BE631C-1D86-4329-A234-333188F6608A}" type="parTrans" cxnId="{EB45FEA9-C3AA-0943-867F-E9AB280FF30E}">
      <dgm:prSet/>
      <dgm:spPr/>
      <dgm:t>
        <a:bodyPr/>
        <a:lstStyle/>
        <a:p>
          <a:endParaRPr lang="en-US"/>
        </a:p>
      </dgm:t>
    </dgm:pt>
    <dgm:pt modelId="{B0D0713D-E77C-4B5C-BA1A-AFA3A34796B5}" type="sibTrans" cxnId="{EB45FEA9-C3AA-0943-867F-E9AB280FF30E}">
      <dgm:prSet/>
      <dgm:spPr/>
      <dgm:t>
        <a:bodyPr/>
        <a:lstStyle/>
        <a:p>
          <a:endParaRPr lang="en-US"/>
        </a:p>
      </dgm:t>
    </dgm:pt>
    <dgm:pt modelId="{6A90FA6D-71E3-4F86-9F7C-D1114EC43E8C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rtl="0"/>
          <a:r>
            <a:rPr lang="en-GB" sz="14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Get median price of assigned cluster</a:t>
          </a:r>
          <a:endParaRPr lang="en-GB" sz="1400">
            <a:latin typeface="Poppins" pitchFamily="2" charset="77"/>
            <a:cs typeface="Poppins" pitchFamily="2" charset="77"/>
          </a:endParaRPr>
        </a:p>
      </dgm:t>
    </dgm:pt>
    <dgm:pt modelId="{1F12C314-977A-4293-9AC0-792926629755}" type="parTrans" cxnId="{6D6C9041-9278-2743-862F-3E2E7889B2A2}">
      <dgm:prSet/>
      <dgm:spPr/>
      <dgm:t>
        <a:bodyPr/>
        <a:lstStyle/>
        <a:p>
          <a:endParaRPr lang="en-US"/>
        </a:p>
      </dgm:t>
    </dgm:pt>
    <dgm:pt modelId="{1D6F52D8-B137-4BB0-A187-5932741E4A7B}" type="sibTrans" cxnId="{6D6C9041-9278-2743-862F-3E2E7889B2A2}">
      <dgm:prSet/>
      <dgm:spPr/>
      <dgm:t>
        <a:bodyPr/>
        <a:lstStyle/>
        <a:p>
          <a:endParaRPr lang="en-US"/>
        </a:p>
      </dgm:t>
    </dgm:pt>
    <dgm:pt modelId="{E94FC1BA-6418-E540-953F-18680003B2EC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rtl="0"/>
          <a:r>
            <a:rPr lang="en-GB" sz="1400">
              <a:latin typeface="Poppins" pitchFamily="2" charset="77"/>
              <a:cs typeface="Poppins" pitchFamily="2" charset="77"/>
            </a:rPr>
            <a:t>Suggest price range for new listing +- 12.5% of the median price</a:t>
          </a:r>
        </a:p>
      </dgm:t>
    </dgm:pt>
    <dgm:pt modelId="{C3F5CAB6-5EAD-B94E-B5EF-35A691447408}" type="parTrans" cxnId="{331FC909-F306-CC4F-85E7-2BF56BCA7D2A}">
      <dgm:prSet/>
      <dgm:spPr/>
      <dgm:t>
        <a:bodyPr/>
        <a:lstStyle/>
        <a:p>
          <a:endParaRPr lang="en-GB"/>
        </a:p>
      </dgm:t>
    </dgm:pt>
    <dgm:pt modelId="{EFEA9450-928A-804B-993C-C370965FD006}" type="sibTrans" cxnId="{331FC909-F306-CC4F-85E7-2BF56BCA7D2A}">
      <dgm:prSet/>
      <dgm:spPr/>
      <dgm:t>
        <a:bodyPr/>
        <a:lstStyle/>
        <a:p>
          <a:endParaRPr lang="en-GB"/>
        </a:p>
      </dgm:t>
    </dgm:pt>
    <dgm:pt modelId="{98690931-71E9-4F2B-BEFF-7CD96F263BEF}" type="pres">
      <dgm:prSet presAssocID="{19A75015-3B5D-40DF-B621-2278D6CCC3E9}" presName="Name0" presStyleCnt="0">
        <dgm:presLayoutVars>
          <dgm:dir/>
          <dgm:animLvl val="lvl"/>
          <dgm:resizeHandles val="exact"/>
        </dgm:presLayoutVars>
      </dgm:prSet>
      <dgm:spPr/>
    </dgm:pt>
    <dgm:pt modelId="{ED2C3332-5F51-C247-82CC-37B35CF3D470}" type="pres">
      <dgm:prSet presAssocID="{FFB7B148-7621-4A63-8FA4-54B0CB5347D4}" presName="boxAndChildren" presStyleCnt="0"/>
      <dgm:spPr/>
    </dgm:pt>
    <dgm:pt modelId="{D0843134-EE36-7649-B731-FF78BC2FCF45}" type="pres">
      <dgm:prSet presAssocID="{FFB7B148-7621-4A63-8FA4-54B0CB5347D4}" presName="parentTextBox" presStyleLbl="node1" presStyleIdx="0" presStyleCnt="3"/>
      <dgm:spPr/>
    </dgm:pt>
    <dgm:pt modelId="{CCD745BA-997C-0A4E-9C56-933F295EC76A}" type="pres">
      <dgm:prSet presAssocID="{FFB7B148-7621-4A63-8FA4-54B0CB5347D4}" presName="entireBox" presStyleLbl="node1" presStyleIdx="0" presStyleCnt="3"/>
      <dgm:spPr/>
    </dgm:pt>
    <dgm:pt modelId="{9B9D8E6F-25C5-314C-81AC-43F48C48257C}" type="pres">
      <dgm:prSet presAssocID="{FFB7B148-7621-4A63-8FA4-54B0CB5347D4}" presName="descendantBox" presStyleCnt="0"/>
      <dgm:spPr/>
    </dgm:pt>
    <dgm:pt modelId="{B65CF3BF-96C8-1547-9288-4E2501E05A52}" type="pres">
      <dgm:prSet presAssocID="{6A90FA6D-71E3-4F86-9F7C-D1114EC43E8C}" presName="childTextBox" presStyleLbl="fgAccFollowNode1" presStyleIdx="0" presStyleCnt="6">
        <dgm:presLayoutVars>
          <dgm:bulletEnabled val="1"/>
        </dgm:presLayoutVars>
      </dgm:prSet>
      <dgm:spPr/>
    </dgm:pt>
    <dgm:pt modelId="{AF6CE360-1C5B-2244-ABE6-9AE6978F01F5}" type="pres">
      <dgm:prSet presAssocID="{E94FC1BA-6418-E540-953F-18680003B2EC}" presName="childTextBox" presStyleLbl="fgAccFollowNode1" presStyleIdx="1" presStyleCnt="6">
        <dgm:presLayoutVars>
          <dgm:bulletEnabled val="1"/>
        </dgm:presLayoutVars>
      </dgm:prSet>
      <dgm:spPr/>
    </dgm:pt>
    <dgm:pt modelId="{2ED31E87-87D1-480C-A63E-A6BFDD1790C3}" type="pres">
      <dgm:prSet presAssocID="{ACC56159-29F3-4C46-A5C4-EEF957E22CB2}" presName="sp" presStyleCnt="0"/>
      <dgm:spPr/>
    </dgm:pt>
    <dgm:pt modelId="{3AC97E2A-6886-49F2-9B3E-202CF3DDF77A}" type="pres">
      <dgm:prSet presAssocID="{A1464F48-3CF7-4409-B6E8-D5EB20EE173A}" presName="arrowAndChildren" presStyleCnt="0"/>
      <dgm:spPr/>
    </dgm:pt>
    <dgm:pt modelId="{7CDE4749-0F45-4AF1-8438-CB961365546A}" type="pres">
      <dgm:prSet presAssocID="{A1464F48-3CF7-4409-B6E8-D5EB20EE173A}" presName="parentTextArrow" presStyleLbl="node1" presStyleIdx="0" presStyleCnt="3"/>
      <dgm:spPr/>
    </dgm:pt>
    <dgm:pt modelId="{B36232FC-0757-4C26-BBB8-87B8C65281F5}" type="pres">
      <dgm:prSet presAssocID="{A1464F48-3CF7-4409-B6E8-D5EB20EE173A}" presName="arrow" presStyleLbl="node1" presStyleIdx="1" presStyleCnt="3"/>
      <dgm:spPr/>
    </dgm:pt>
    <dgm:pt modelId="{B48ABCB1-A36C-49D3-9A57-B85E6F928230}" type="pres">
      <dgm:prSet presAssocID="{A1464F48-3CF7-4409-B6E8-D5EB20EE173A}" presName="descendantArrow" presStyleCnt="0"/>
      <dgm:spPr/>
    </dgm:pt>
    <dgm:pt modelId="{3A6A4235-C139-4998-BA35-637AA1646756}" type="pres">
      <dgm:prSet presAssocID="{60BBCE3F-F496-4BAE-9FD8-FED17D823308}" presName="childTextArrow" presStyleLbl="fgAccFollowNode1" presStyleIdx="2" presStyleCnt="6">
        <dgm:presLayoutVars>
          <dgm:bulletEnabled val="1"/>
        </dgm:presLayoutVars>
      </dgm:prSet>
      <dgm:spPr/>
    </dgm:pt>
    <dgm:pt modelId="{2D5EAA20-BAC6-4EF7-9098-D0DBC0379268}" type="pres">
      <dgm:prSet presAssocID="{AD162A76-6ECA-4EF9-89BB-176F24DA63C0}" presName="childTextArrow" presStyleLbl="fgAccFollowNode1" presStyleIdx="3" presStyleCnt="6">
        <dgm:presLayoutVars>
          <dgm:bulletEnabled val="1"/>
        </dgm:presLayoutVars>
      </dgm:prSet>
      <dgm:spPr/>
    </dgm:pt>
    <dgm:pt modelId="{521CD244-42A3-4685-8EF3-C7E384785522}" type="pres">
      <dgm:prSet presAssocID="{20D5D6AE-8307-413A-852D-CC72799ACFD7}" presName="sp" presStyleCnt="0"/>
      <dgm:spPr/>
    </dgm:pt>
    <dgm:pt modelId="{A85AF3BF-AAAA-4462-A2E0-15AEED781691}" type="pres">
      <dgm:prSet presAssocID="{7C8B66BA-2A08-4F18-97A2-6016A98298A6}" presName="arrowAndChildren" presStyleCnt="0"/>
      <dgm:spPr/>
    </dgm:pt>
    <dgm:pt modelId="{4A1112BE-AE5C-4932-9D8D-87F5A2A5B4C0}" type="pres">
      <dgm:prSet presAssocID="{7C8B66BA-2A08-4F18-97A2-6016A98298A6}" presName="parentTextArrow" presStyleLbl="node1" presStyleIdx="1" presStyleCnt="3"/>
      <dgm:spPr/>
    </dgm:pt>
    <dgm:pt modelId="{8294686B-F406-41CB-87E5-FA9E998CAEF5}" type="pres">
      <dgm:prSet presAssocID="{7C8B66BA-2A08-4F18-97A2-6016A98298A6}" presName="arrow" presStyleLbl="node1" presStyleIdx="2" presStyleCnt="3" custLinFactNeighborX="-3766" custLinFactNeighborY="-46"/>
      <dgm:spPr/>
    </dgm:pt>
    <dgm:pt modelId="{D3EA4B76-69F0-485D-B010-6D67D6CC5679}" type="pres">
      <dgm:prSet presAssocID="{7C8B66BA-2A08-4F18-97A2-6016A98298A6}" presName="descendantArrow" presStyleCnt="0"/>
      <dgm:spPr/>
    </dgm:pt>
    <dgm:pt modelId="{104CE4FA-58EB-4C34-B1DD-219CB955FFAA}" type="pres">
      <dgm:prSet presAssocID="{3079592D-CF6B-4F8C-A04F-3D7B09094AE4}" presName="childTextArrow" presStyleLbl="fgAccFollowNode1" presStyleIdx="4" presStyleCnt="6">
        <dgm:presLayoutVars>
          <dgm:bulletEnabled val="1"/>
        </dgm:presLayoutVars>
      </dgm:prSet>
      <dgm:spPr/>
    </dgm:pt>
    <dgm:pt modelId="{EDF183E1-BC50-416E-9E93-C0AF143B08D7}" type="pres">
      <dgm:prSet presAssocID="{E80038D5-B3BF-4CE6-9B3F-EBAC9388E05D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331FC909-F306-CC4F-85E7-2BF56BCA7D2A}" srcId="{FFB7B148-7621-4A63-8FA4-54B0CB5347D4}" destId="{E94FC1BA-6418-E540-953F-18680003B2EC}" srcOrd="1" destOrd="0" parTransId="{C3F5CAB6-5EAD-B94E-B5EF-35A691447408}" sibTransId="{EFEA9450-928A-804B-993C-C370965FD006}"/>
    <dgm:cxn modelId="{E1490D1B-FC90-B74E-887F-F463249A390D}" srcId="{7C8B66BA-2A08-4F18-97A2-6016A98298A6}" destId="{E80038D5-B3BF-4CE6-9B3F-EBAC9388E05D}" srcOrd="1" destOrd="0" parTransId="{D2869E6F-D639-46A4-A988-1E631F5FCF85}" sibTransId="{0C5A30FE-E615-4711-996A-BECFB6D3E236}"/>
    <dgm:cxn modelId="{9469CB1F-30F9-B343-85FF-4E63CC899B66}" type="presOf" srcId="{6A90FA6D-71E3-4F86-9F7C-D1114EC43E8C}" destId="{B65CF3BF-96C8-1547-9288-4E2501E05A52}" srcOrd="0" destOrd="0" presId="urn:microsoft.com/office/officeart/2005/8/layout/process4"/>
    <dgm:cxn modelId="{FF1D0821-E53F-D545-91D3-2D854FF612E7}" type="presOf" srcId="{7C8B66BA-2A08-4F18-97A2-6016A98298A6}" destId="{8294686B-F406-41CB-87E5-FA9E998CAEF5}" srcOrd="1" destOrd="0" presId="urn:microsoft.com/office/officeart/2005/8/layout/process4"/>
    <dgm:cxn modelId="{2E11D221-F37C-EC4E-BA3D-D71BBC1DD0B5}" srcId="{19A75015-3B5D-40DF-B621-2278D6CCC3E9}" destId="{FFB7B148-7621-4A63-8FA4-54B0CB5347D4}" srcOrd="2" destOrd="0" parTransId="{BFD3BBD3-BD57-4586-8FFC-C55EEEEAD696}" sibTransId="{5FEA0B25-57AD-40A9-B38D-047EBB67E843}"/>
    <dgm:cxn modelId="{E1766A30-39F7-46E3-9418-DCF263E57544}" type="presOf" srcId="{19A75015-3B5D-40DF-B621-2278D6CCC3E9}" destId="{98690931-71E9-4F2B-BEFF-7CD96F263BEF}" srcOrd="0" destOrd="0" presId="urn:microsoft.com/office/officeart/2005/8/layout/process4"/>
    <dgm:cxn modelId="{25B6A831-64BC-024D-A2EF-1C9DBE2D6908}" type="presOf" srcId="{60BBCE3F-F496-4BAE-9FD8-FED17D823308}" destId="{3A6A4235-C139-4998-BA35-637AA1646756}" srcOrd="0" destOrd="0" presId="urn:microsoft.com/office/officeart/2005/8/layout/process4"/>
    <dgm:cxn modelId="{6D6C9041-9278-2743-862F-3E2E7889B2A2}" srcId="{FFB7B148-7621-4A63-8FA4-54B0CB5347D4}" destId="{6A90FA6D-71E3-4F86-9F7C-D1114EC43E8C}" srcOrd="0" destOrd="0" parTransId="{1F12C314-977A-4293-9AC0-792926629755}" sibTransId="{1D6F52D8-B137-4BB0-A187-5932741E4A7B}"/>
    <dgm:cxn modelId="{498C0D64-3109-104B-BFB0-3A269564AB92}" type="presOf" srcId="{A1464F48-3CF7-4409-B6E8-D5EB20EE173A}" destId="{7CDE4749-0F45-4AF1-8438-CB961365546A}" srcOrd="0" destOrd="0" presId="urn:microsoft.com/office/officeart/2005/8/layout/process4"/>
    <dgm:cxn modelId="{F9DD5447-F5BA-084A-859F-3EE4AD51B423}" srcId="{A1464F48-3CF7-4409-B6E8-D5EB20EE173A}" destId="{AD162A76-6ECA-4EF9-89BB-176F24DA63C0}" srcOrd="1" destOrd="0" parTransId="{18473051-54FD-488C-84AD-BB83B21381D0}" sibTransId="{3C4EE440-D00C-4F90-8EB2-1B504410B39F}"/>
    <dgm:cxn modelId="{6252A14D-C9EC-344A-A74C-18C338BBCBA8}" type="presOf" srcId="{3079592D-CF6B-4F8C-A04F-3D7B09094AE4}" destId="{104CE4FA-58EB-4C34-B1DD-219CB955FFAA}" srcOrd="0" destOrd="0" presId="urn:microsoft.com/office/officeart/2005/8/layout/process4"/>
    <dgm:cxn modelId="{F4B11B6F-BC04-CB46-99B7-2A655D0EC5E2}" srcId="{7C8B66BA-2A08-4F18-97A2-6016A98298A6}" destId="{3079592D-CF6B-4F8C-A04F-3D7B09094AE4}" srcOrd="0" destOrd="0" parTransId="{C367D163-7ED1-46A5-89D3-9D5E73D7B591}" sibTransId="{86ABEBAF-D35A-4DCA-9377-EF46B4C965E9}"/>
    <dgm:cxn modelId="{6B456174-384B-2E42-95A2-C7884625C1C1}" type="presOf" srcId="{AD162A76-6ECA-4EF9-89BB-176F24DA63C0}" destId="{2D5EAA20-BAC6-4EF7-9098-D0DBC0379268}" srcOrd="0" destOrd="0" presId="urn:microsoft.com/office/officeart/2005/8/layout/process4"/>
    <dgm:cxn modelId="{F9B30880-DCAA-F649-A050-ACFEA04D7B53}" type="presOf" srcId="{FFB7B148-7621-4A63-8FA4-54B0CB5347D4}" destId="{CCD745BA-997C-0A4E-9C56-933F295EC76A}" srcOrd="1" destOrd="0" presId="urn:microsoft.com/office/officeart/2005/8/layout/process4"/>
    <dgm:cxn modelId="{67EF5480-6617-DB44-B3CB-73068422DEF5}" type="presOf" srcId="{FFB7B148-7621-4A63-8FA4-54B0CB5347D4}" destId="{D0843134-EE36-7649-B731-FF78BC2FCF45}" srcOrd="0" destOrd="0" presId="urn:microsoft.com/office/officeart/2005/8/layout/process4"/>
    <dgm:cxn modelId="{7C9DB283-2659-6444-8AEA-4F7564720C65}" type="presOf" srcId="{A1464F48-3CF7-4409-B6E8-D5EB20EE173A}" destId="{B36232FC-0757-4C26-BBB8-87B8C65281F5}" srcOrd="1" destOrd="0" presId="urn:microsoft.com/office/officeart/2005/8/layout/process4"/>
    <dgm:cxn modelId="{299A83A0-E5D7-2B4C-8CCF-4383CB27FB5F}" type="presOf" srcId="{7C8B66BA-2A08-4F18-97A2-6016A98298A6}" destId="{4A1112BE-AE5C-4932-9D8D-87F5A2A5B4C0}" srcOrd="0" destOrd="0" presId="urn:microsoft.com/office/officeart/2005/8/layout/process4"/>
    <dgm:cxn modelId="{EB45FEA9-C3AA-0943-867F-E9AB280FF30E}" srcId="{A1464F48-3CF7-4409-B6E8-D5EB20EE173A}" destId="{60BBCE3F-F496-4BAE-9FD8-FED17D823308}" srcOrd="0" destOrd="0" parTransId="{31BE631C-1D86-4329-A234-333188F6608A}" sibTransId="{B0D0713D-E77C-4B5C-BA1A-AFA3A34796B5}"/>
    <dgm:cxn modelId="{A8FD9FCF-5480-A04B-B29D-76622A860025}" type="presOf" srcId="{E94FC1BA-6418-E540-953F-18680003B2EC}" destId="{AF6CE360-1C5B-2244-ABE6-9AE6978F01F5}" srcOrd="0" destOrd="0" presId="urn:microsoft.com/office/officeart/2005/8/layout/process4"/>
    <dgm:cxn modelId="{5ADED6E1-AF20-9A4B-A19C-11584A26D628}" srcId="{19A75015-3B5D-40DF-B621-2278D6CCC3E9}" destId="{A1464F48-3CF7-4409-B6E8-D5EB20EE173A}" srcOrd="1" destOrd="0" parTransId="{BE264771-FA4D-4A3D-A3B9-063C9FD9DE20}" sibTransId="{ACC56159-29F3-4C46-A5C4-EEF957E22CB2}"/>
    <dgm:cxn modelId="{18BBEAEC-AF72-DE4B-89A3-E81C8A0ACC11}" srcId="{19A75015-3B5D-40DF-B621-2278D6CCC3E9}" destId="{7C8B66BA-2A08-4F18-97A2-6016A98298A6}" srcOrd="0" destOrd="0" parTransId="{2F4E50B6-2172-4E56-B082-07BD6B21DAF4}" sibTransId="{20D5D6AE-8307-413A-852D-CC72799ACFD7}"/>
    <dgm:cxn modelId="{9D2576FF-47DA-2641-8894-2870DB234D1A}" type="presOf" srcId="{E80038D5-B3BF-4CE6-9B3F-EBAC9388E05D}" destId="{EDF183E1-BC50-416E-9E93-C0AF143B08D7}" srcOrd="0" destOrd="0" presId="urn:microsoft.com/office/officeart/2005/8/layout/process4"/>
    <dgm:cxn modelId="{B82F1131-65C6-894D-9A9C-0EE8CFA6E115}" type="presParOf" srcId="{98690931-71E9-4F2B-BEFF-7CD96F263BEF}" destId="{ED2C3332-5F51-C247-82CC-37B35CF3D470}" srcOrd="0" destOrd="0" presId="urn:microsoft.com/office/officeart/2005/8/layout/process4"/>
    <dgm:cxn modelId="{E9A4E879-55E8-704A-8B88-80982C06C581}" type="presParOf" srcId="{ED2C3332-5F51-C247-82CC-37B35CF3D470}" destId="{D0843134-EE36-7649-B731-FF78BC2FCF45}" srcOrd="0" destOrd="0" presId="urn:microsoft.com/office/officeart/2005/8/layout/process4"/>
    <dgm:cxn modelId="{F9997865-4C9F-B640-820E-E611F4D1BA59}" type="presParOf" srcId="{ED2C3332-5F51-C247-82CC-37B35CF3D470}" destId="{CCD745BA-997C-0A4E-9C56-933F295EC76A}" srcOrd="1" destOrd="0" presId="urn:microsoft.com/office/officeart/2005/8/layout/process4"/>
    <dgm:cxn modelId="{8E10E9AF-CE81-DA47-BAAA-050B325904F9}" type="presParOf" srcId="{ED2C3332-5F51-C247-82CC-37B35CF3D470}" destId="{9B9D8E6F-25C5-314C-81AC-43F48C48257C}" srcOrd="2" destOrd="0" presId="urn:microsoft.com/office/officeart/2005/8/layout/process4"/>
    <dgm:cxn modelId="{32E09C6F-7846-5746-872B-DCF5DC45B7BF}" type="presParOf" srcId="{9B9D8E6F-25C5-314C-81AC-43F48C48257C}" destId="{B65CF3BF-96C8-1547-9288-4E2501E05A52}" srcOrd="0" destOrd="0" presId="urn:microsoft.com/office/officeart/2005/8/layout/process4"/>
    <dgm:cxn modelId="{AE109CD4-3148-A844-8F07-129A169D9731}" type="presParOf" srcId="{9B9D8E6F-25C5-314C-81AC-43F48C48257C}" destId="{AF6CE360-1C5B-2244-ABE6-9AE6978F01F5}" srcOrd="1" destOrd="0" presId="urn:microsoft.com/office/officeart/2005/8/layout/process4"/>
    <dgm:cxn modelId="{16D1F024-608C-AD48-B7FF-2C0176FEADCD}" type="presParOf" srcId="{98690931-71E9-4F2B-BEFF-7CD96F263BEF}" destId="{2ED31E87-87D1-480C-A63E-A6BFDD1790C3}" srcOrd="1" destOrd="0" presId="urn:microsoft.com/office/officeart/2005/8/layout/process4"/>
    <dgm:cxn modelId="{92B7D368-F36B-E64D-A39A-63D867654023}" type="presParOf" srcId="{98690931-71E9-4F2B-BEFF-7CD96F263BEF}" destId="{3AC97E2A-6886-49F2-9B3E-202CF3DDF77A}" srcOrd="2" destOrd="0" presId="urn:microsoft.com/office/officeart/2005/8/layout/process4"/>
    <dgm:cxn modelId="{87A2BC79-BDA2-B344-96FF-0CCDE16E4CCA}" type="presParOf" srcId="{3AC97E2A-6886-49F2-9B3E-202CF3DDF77A}" destId="{7CDE4749-0F45-4AF1-8438-CB961365546A}" srcOrd="0" destOrd="0" presId="urn:microsoft.com/office/officeart/2005/8/layout/process4"/>
    <dgm:cxn modelId="{C4D398EB-F615-6D42-AE1C-0BB1CB693903}" type="presParOf" srcId="{3AC97E2A-6886-49F2-9B3E-202CF3DDF77A}" destId="{B36232FC-0757-4C26-BBB8-87B8C65281F5}" srcOrd="1" destOrd="0" presId="urn:microsoft.com/office/officeart/2005/8/layout/process4"/>
    <dgm:cxn modelId="{9A5DEF55-A333-1E46-A925-B2F7D5A1A7DA}" type="presParOf" srcId="{3AC97E2A-6886-49F2-9B3E-202CF3DDF77A}" destId="{B48ABCB1-A36C-49D3-9A57-B85E6F928230}" srcOrd="2" destOrd="0" presId="urn:microsoft.com/office/officeart/2005/8/layout/process4"/>
    <dgm:cxn modelId="{68BEBFF8-085A-7042-B77C-47AC492CC1A0}" type="presParOf" srcId="{B48ABCB1-A36C-49D3-9A57-B85E6F928230}" destId="{3A6A4235-C139-4998-BA35-637AA1646756}" srcOrd="0" destOrd="0" presId="urn:microsoft.com/office/officeart/2005/8/layout/process4"/>
    <dgm:cxn modelId="{5922ABBC-DE4E-A247-A433-CDB4E4ABFF98}" type="presParOf" srcId="{B48ABCB1-A36C-49D3-9A57-B85E6F928230}" destId="{2D5EAA20-BAC6-4EF7-9098-D0DBC0379268}" srcOrd="1" destOrd="0" presId="urn:microsoft.com/office/officeart/2005/8/layout/process4"/>
    <dgm:cxn modelId="{816AA762-2B89-244F-BDF0-9814CDB5F62E}" type="presParOf" srcId="{98690931-71E9-4F2B-BEFF-7CD96F263BEF}" destId="{521CD244-42A3-4685-8EF3-C7E384785522}" srcOrd="3" destOrd="0" presId="urn:microsoft.com/office/officeart/2005/8/layout/process4"/>
    <dgm:cxn modelId="{F711335E-428C-E145-9F1C-1DA72389DC2B}" type="presParOf" srcId="{98690931-71E9-4F2B-BEFF-7CD96F263BEF}" destId="{A85AF3BF-AAAA-4462-A2E0-15AEED781691}" srcOrd="4" destOrd="0" presId="urn:microsoft.com/office/officeart/2005/8/layout/process4"/>
    <dgm:cxn modelId="{2C6D30BC-43F1-1B41-87E4-5E08E6830F14}" type="presParOf" srcId="{A85AF3BF-AAAA-4462-A2E0-15AEED781691}" destId="{4A1112BE-AE5C-4932-9D8D-87F5A2A5B4C0}" srcOrd="0" destOrd="0" presId="urn:microsoft.com/office/officeart/2005/8/layout/process4"/>
    <dgm:cxn modelId="{2D29C4F5-E5F3-EA46-A9A6-CE6235FB8EB1}" type="presParOf" srcId="{A85AF3BF-AAAA-4462-A2E0-15AEED781691}" destId="{8294686B-F406-41CB-87E5-FA9E998CAEF5}" srcOrd="1" destOrd="0" presId="urn:microsoft.com/office/officeart/2005/8/layout/process4"/>
    <dgm:cxn modelId="{396ABB70-AF5F-E847-BCD6-F8EB8FD5CA17}" type="presParOf" srcId="{A85AF3BF-AAAA-4462-A2E0-15AEED781691}" destId="{D3EA4B76-69F0-485D-B010-6D67D6CC5679}" srcOrd="2" destOrd="0" presId="urn:microsoft.com/office/officeart/2005/8/layout/process4"/>
    <dgm:cxn modelId="{6E3FE330-85DE-8243-B7E0-A226CF7862F2}" type="presParOf" srcId="{D3EA4B76-69F0-485D-B010-6D67D6CC5679}" destId="{104CE4FA-58EB-4C34-B1DD-219CB955FFAA}" srcOrd="0" destOrd="0" presId="urn:microsoft.com/office/officeart/2005/8/layout/process4"/>
    <dgm:cxn modelId="{1DEF18EA-D247-444B-8FC7-3B0F8C6365A3}" type="presParOf" srcId="{D3EA4B76-69F0-485D-B010-6D67D6CC5679}" destId="{EDF183E1-BC50-416E-9E93-C0AF143B08D7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F8015F-49C7-4D4D-AFFB-ECF5EE30726B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B773DF82-1129-CF46-9A50-891203E2A91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>
              <a:latin typeface="Poppins" pitchFamily="2" charset="77"/>
              <a:cs typeface="Poppins" pitchFamily="2" charset="77"/>
            </a:rPr>
            <a:t>Expand the existing model to multiple cities </a:t>
          </a:r>
          <a:endParaRPr lang="en-GB" sz="2000"/>
        </a:p>
      </dgm:t>
    </dgm:pt>
    <dgm:pt modelId="{50529A2C-7378-D443-841E-5EC3E508AB35}" type="parTrans" cxnId="{18D940E9-F552-B042-ABDC-C073F04C2642}">
      <dgm:prSet/>
      <dgm:spPr/>
      <dgm:t>
        <a:bodyPr/>
        <a:lstStyle/>
        <a:p>
          <a:endParaRPr lang="en-GB"/>
        </a:p>
      </dgm:t>
    </dgm:pt>
    <dgm:pt modelId="{B8772C76-65DC-9649-992D-0628B9EE3940}" type="sibTrans" cxnId="{18D940E9-F552-B042-ABDC-C073F04C2642}">
      <dgm:prSet/>
      <dgm:spPr/>
      <dgm:t>
        <a:bodyPr/>
        <a:lstStyle/>
        <a:p>
          <a:endParaRPr lang="en-GB"/>
        </a:p>
      </dgm:t>
    </dgm:pt>
    <dgm:pt modelId="{AF927E65-F636-2944-A612-59F9BE900051}">
      <dgm:prSet custT="1"/>
      <dgm:spPr/>
      <dgm:t>
        <a:bodyPr/>
        <a:lstStyle/>
        <a:p>
          <a:r>
            <a:rPr lang="en-US" sz="1600">
              <a:latin typeface="Poppins" pitchFamily="2" charset="77"/>
              <a:cs typeface="Poppins" pitchFamily="2" charset="77"/>
            </a:rPr>
            <a:t>Currently the model has been built only for NYC Airbnb listings</a:t>
          </a:r>
        </a:p>
      </dgm:t>
    </dgm:pt>
    <dgm:pt modelId="{4E91C9C6-3BFF-CC4C-B43B-89D9290E3590}" type="parTrans" cxnId="{7123A4A1-5725-D64C-9118-E07D638C81FF}">
      <dgm:prSet/>
      <dgm:spPr/>
      <dgm:t>
        <a:bodyPr/>
        <a:lstStyle/>
        <a:p>
          <a:endParaRPr lang="en-GB"/>
        </a:p>
      </dgm:t>
    </dgm:pt>
    <dgm:pt modelId="{D3835BE0-2F71-8140-83E4-A729B713A748}" type="sibTrans" cxnId="{7123A4A1-5725-D64C-9118-E07D638C81FF}">
      <dgm:prSet/>
      <dgm:spPr/>
      <dgm:t>
        <a:bodyPr/>
        <a:lstStyle/>
        <a:p>
          <a:endParaRPr lang="en-GB"/>
        </a:p>
      </dgm:t>
    </dgm:pt>
    <dgm:pt modelId="{10B6BB9B-2D2D-EB4A-A4A1-E961E786C05F}">
      <dgm:prSet custT="1"/>
      <dgm:spPr/>
      <dgm:t>
        <a:bodyPr/>
        <a:lstStyle/>
        <a:p>
          <a:r>
            <a:rPr lang="en-US" sz="2000">
              <a:latin typeface="Poppins" pitchFamily="2" charset="77"/>
              <a:cs typeface="Poppins" pitchFamily="2" charset="77"/>
            </a:rPr>
            <a:t>Gather more data/features to improve the model</a:t>
          </a:r>
        </a:p>
      </dgm:t>
    </dgm:pt>
    <dgm:pt modelId="{2D1F4AFD-78A4-CC46-A80A-1FBAFD2F6320}" type="parTrans" cxnId="{DDFE2FCA-AE28-7544-B51D-62038F4247F5}">
      <dgm:prSet/>
      <dgm:spPr/>
      <dgm:t>
        <a:bodyPr/>
        <a:lstStyle/>
        <a:p>
          <a:endParaRPr lang="en-GB"/>
        </a:p>
      </dgm:t>
    </dgm:pt>
    <dgm:pt modelId="{8B86AF3E-FA5F-6E43-837E-F2C703FC662B}" type="sibTrans" cxnId="{DDFE2FCA-AE28-7544-B51D-62038F4247F5}">
      <dgm:prSet/>
      <dgm:spPr/>
      <dgm:t>
        <a:bodyPr/>
        <a:lstStyle/>
        <a:p>
          <a:endParaRPr lang="en-GB"/>
        </a:p>
      </dgm:t>
    </dgm:pt>
    <dgm:pt modelId="{F83515AF-6EDA-4442-A16D-6BD5CDD824F1}">
      <dgm:prSet custT="1"/>
      <dgm:spPr/>
      <dgm:t>
        <a:bodyPr/>
        <a:lstStyle/>
        <a:p>
          <a:r>
            <a:rPr lang="en-US" sz="1600">
              <a:latin typeface="Poppins" pitchFamily="2" charset="77"/>
              <a:cs typeface="Poppins" pitchFamily="2" charset="77"/>
            </a:rPr>
            <a:t>These can be the number of bathrooms, </a:t>
          </a:r>
          <a:r>
            <a:rPr lang="en-US" sz="1600" err="1">
              <a:latin typeface="Poppins" pitchFamily="2" charset="77"/>
              <a:cs typeface="Poppins" pitchFamily="2" charset="77"/>
            </a:rPr>
            <a:t>sqft</a:t>
          </a:r>
          <a:r>
            <a:rPr lang="en-US" sz="1600">
              <a:latin typeface="Poppins" pitchFamily="2" charset="77"/>
              <a:cs typeface="Poppins" pitchFamily="2" charset="77"/>
            </a:rPr>
            <a:t> area, amenities, type of property, distance from key places like airport</a:t>
          </a:r>
        </a:p>
      </dgm:t>
    </dgm:pt>
    <dgm:pt modelId="{906F82BE-0506-1E42-9A9A-32DA77CAB51D}" type="parTrans" cxnId="{8CDDCC8C-53B2-A44D-B4C2-839097B46B13}">
      <dgm:prSet/>
      <dgm:spPr/>
      <dgm:t>
        <a:bodyPr/>
        <a:lstStyle/>
        <a:p>
          <a:endParaRPr lang="en-GB"/>
        </a:p>
      </dgm:t>
    </dgm:pt>
    <dgm:pt modelId="{00D73E1F-5764-1840-AD6A-1E06391FB8A9}" type="sibTrans" cxnId="{8CDDCC8C-53B2-A44D-B4C2-839097B46B13}">
      <dgm:prSet/>
      <dgm:spPr/>
      <dgm:t>
        <a:bodyPr/>
        <a:lstStyle/>
        <a:p>
          <a:endParaRPr lang="en-GB"/>
        </a:p>
      </dgm:t>
    </dgm:pt>
    <dgm:pt modelId="{10E6BB18-E91C-6649-BC8E-D59687C4F0A6}">
      <dgm:prSet custT="1"/>
      <dgm:spPr/>
      <dgm:t>
        <a:bodyPr/>
        <a:lstStyle/>
        <a:p>
          <a:r>
            <a:rPr lang="en-US" sz="2000">
              <a:latin typeface="Poppins" pitchFamily="2" charset="77"/>
              <a:cs typeface="Poppins" pitchFamily="2" charset="77"/>
            </a:rPr>
            <a:t>Model improvement</a:t>
          </a:r>
        </a:p>
      </dgm:t>
    </dgm:pt>
    <dgm:pt modelId="{8E766B54-CEF5-A94A-BF71-FA2D69C6F45D}" type="parTrans" cxnId="{194A51CE-CD95-1245-98E5-98ACCB3BA8BE}">
      <dgm:prSet/>
      <dgm:spPr/>
      <dgm:t>
        <a:bodyPr/>
        <a:lstStyle/>
        <a:p>
          <a:endParaRPr lang="en-GB"/>
        </a:p>
      </dgm:t>
    </dgm:pt>
    <dgm:pt modelId="{AEBA3901-687A-9449-91A0-89794A72D813}" type="sibTrans" cxnId="{194A51CE-CD95-1245-98E5-98ACCB3BA8BE}">
      <dgm:prSet/>
      <dgm:spPr/>
      <dgm:t>
        <a:bodyPr/>
        <a:lstStyle/>
        <a:p>
          <a:endParaRPr lang="en-GB"/>
        </a:p>
      </dgm:t>
    </dgm:pt>
    <dgm:pt modelId="{10EF37FB-3EB1-BC4F-96EF-03B75A2AD441}">
      <dgm:prSet custT="1"/>
      <dgm:spPr/>
      <dgm:t>
        <a:bodyPr/>
        <a:lstStyle/>
        <a:p>
          <a:r>
            <a:rPr lang="en-US" sz="1600">
              <a:latin typeface="Poppins" pitchFamily="2" charset="77"/>
              <a:cs typeface="Poppins" pitchFamily="2" charset="77"/>
            </a:rPr>
            <a:t>Feature addition and engineering according to the evolving market dynamics</a:t>
          </a:r>
        </a:p>
      </dgm:t>
    </dgm:pt>
    <dgm:pt modelId="{95CE0427-C8C3-7A44-9334-22AE3DD957B5}" type="parTrans" cxnId="{F1C17547-9B58-C54C-BF5C-DDE2FD95DDD1}">
      <dgm:prSet/>
      <dgm:spPr/>
      <dgm:t>
        <a:bodyPr/>
        <a:lstStyle/>
        <a:p>
          <a:endParaRPr lang="en-GB"/>
        </a:p>
      </dgm:t>
    </dgm:pt>
    <dgm:pt modelId="{78470194-D33E-3F44-89D0-DEAB9E4C4C6A}" type="sibTrans" cxnId="{F1C17547-9B58-C54C-BF5C-DDE2FD95DDD1}">
      <dgm:prSet/>
      <dgm:spPr/>
      <dgm:t>
        <a:bodyPr/>
        <a:lstStyle/>
        <a:p>
          <a:endParaRPr lang="en-GB"/>
        </a:p>
      </dgm:t>
    </dgm:pt>
    <dgm:pt modelId="{3D832D65-8425-0345-A426-D8B1010218D2}" type="pres">
      <dgm:prSet presAssocID="{86F8015F-49C7-4D4D-AFFB-ECF5EE30726B}" presName="Name0" presStyleCnt="0">
        <dgm:presLayoutVars>
          <dgm:chMax val="7"/>
          <dgm:chPref val="7"/>
          <dgm:dir/>
        </dgm:presLayoutVars>
      </dgm:prSet>
      <dgm:spPr/>
    </dgm:pt>
    <dgm:pt modelId="{0D5C65C1-202A-BF40-A4E2-69BA68D53C70}" type="pres">
      <dgm:prSet presAssocID="{86F8015F-49C7-4D4D-AFFB-ECF5EE30726B}" presName="Name1" presStyleCnt="0"/>
      <dgm:spPr/>
    </dgm:pt>
    <dgm:pt modelId="{826BA324-8AB1-5945-80E3-F4F2B1B033C4}" type="pres">
      <dgm:prSet presAssocID="{86F8015F-49C7-4D4D-AFFB-ECF5EE30726B}" presName="cycle" presStyleCnt="0"/>
      <dgm:spPr/>
    </dgm:pt>
    <dgm:pt modelId="{5844EF79-C0FE-F847-ABB5-B6F0FD9CE6D1}" type="pres">
      <dgm:prSet presAssocID="{86F8015F-49C7-4D4D-AFFB-ECF5EE30726B}" presName="srcNode" presStyleLbl="node1" presStyleIdx="0" presStyleCnt="3"/>
      <dgm:spPr/>
    </dgm:pt>
    <dgm:pt modelId="{9C1F7B36-B3A3-3F46-9E38-83694EAC4687}" type="pres">
      <dgm:prSet presAssocID="{86F8015F-49C7-4D4D-AFFB-ECF5EE30726B}" presName="conn" presStyleLbl="parChTrans1D2" presStyleIdx="0" presStyleCnt="1"/>
      <dgm:spPr/>
    </dgm:pt>
    <dgm:pt modelId="{A369B191-D1FC-CB4A-A6F0-DB392A34D928}" type="pres">
      <dgm:prSet presAssocID="{86F8015F-49C7-4D4D-AFFB-ECF5EE30726B}" presName="extraNode" presStyleLbl="node1" presStyleIdx="0" presStyleCnt="3"/>
      <dgm:spPr/>
    </dgm:pt>
    <dgm:pt modelId="{05C744F6-4898-4747-B641-FF73A7CDAAF0}" type="pres">
      <dgm:prSet presAssocID="{86F8015F-49C7-4D4D-AFFB-ECF5EE30726B}" presName="dstNode" presStyleLbl="node1" presStyleIdx="0" presStyleCnt="3"/>
      <dgm:spPr/>
    </dgm:pt>
    <dgm:pt modelId="{D8AF12D7-6816-F34E-8895-31D13B91FAD7}" type="pres">
      <dgm:prSet presAssocID="{B773DF82-1129-CF46-9A50-891203E2A91E}" presName="text_1" presStyleLbl="node1" presStyleIdx="0" presStyleCnt="3">
        <dgm:presLayoutVars>
          <dgm:bulletEnabled val="1"/>
        </dgm:presLayoutVars>
      </dgm:prSet>
      <dgm:spPr/>
    </dgm:pt>
    <dgm:pt modelId="{482A37AD-1482-F74C-8A8B-7104FCDFCFD6}" type="pres">
      <dgm:prSet presAssocID="{B773DF82-1129-CF46-9A50-891203E2A91E}" presName="accent_1" presStyleCnt="0"/>
      <dgm:spPr/>
    </dgm:pt>
    <dgm:pt modelId="{9DA03A8C-B670-F041-A385-5837A55FD16F}" type="pres">
      <dgm:prSet presAssocID="{B773DF82-1129-CF46-9A50-891203E2A91E}" presName="accentRepeatNode" presStyleLbl="solidFgAcc1" presStyleIdx="0" presStyleCnt="3"/>
      <dgm:spPr/>
    </dgm:pt>
    <dgm:pt modelId="{6BB77CCE-496C-DB4A-B40A-C38966B0B435}" type="pres">
      <dgm:prSet presAssocID="{10B6BB9B-2D2D-EB4A-A4A1-E961E786C05F}" presName="text_2" presStyleLbl="node1" presStyleIdx="1" presStyleCnt="3">
        <dgm:presLayoutVars>
          <dgm:bulletEnabled val="1"/>
        </dgm:presLayoutVars>
      </dgm:prSet>
      <dgm:spPr/>
    </dgm:pt>
    <dgm:pt modelId="{2E572696-7A41-4047-8E07-D7A06506E539}" type="pres">
      <dgm:prSet presAssocID="{10B6BB9B-2D2D-EB4A-A4A1-E961E786C05F}" presName="accent_2" presStyleCnt="0"/>
      <dgm:spPr/>
    </dgm:pt>
    <dgm:pt modelId="{DBA8D97B-207D-334D-B184-542C2E181F9F}" type="pres">
      <dgm:prSet presAssocID="{10B6BB9B-2D2D-EB4A-A4A1-E961E786C05F}" presName="accentRepeatNode" presStyleLbl="solidFgAcc1" presStyleIdx="1" presStyleCnt="3"/>
      <dgm:spPr/>
    </dgm:pt>
    <dgm:pt modelId="{FE688A02-4BE7-0542-B09B-A021B544905D}" type="pres">
      <dgm:prSet presAssocID="{10E6BB18-E91C-6649-BC8E-D59687C4F0A6}" presName="text_3" presStyleLbl="node1" presStyleIdx="2" presStyleCnt="3">
        <dgm:presLayoutVars>
          <dgm:bulletEnabled val="1"/>
        </dgm:presLayoutVars>
      </dgm:prSet>
      <dgm:spPr/>
    </dgm:pt>
    <dgm:pt modelId="{8D32A440-15CC-1F43-A751-25CA59D49970}" type="pres">
      <dgm:prSet presAssocID="{10E6BB18-E91C-6649-BC8E-D59687C4F0A6}" presName="accent_3" presStyleCnt="0"/>
      <dgm:spPr/>
    </dgm:pt>
    <dgm:pt modelId="{6E9F5D95-5B7C-FD4D-AF27-436FF2194490}" type="pres">
      <dgm:prSet presAssocID="{10E6BB18-E91C-6649-BC8E-D59687C4F0A6}" presName="accentRepeatNode" presStyleLbl="solidFgAcc1" presStyleIdx="2" presStyleCnt="3"/>
      <dgm:spPr/>
    </dgm:pt>
  </dgm:ptLst>
  <dgm:cxnLst>
    <dgm:cxn modelId="{9B97D112-F6CB-D04E-9254-58C3E78D30BA}" type="presOf" srcId="{10B6BB9B-2D2D-EB4A-A4A1-E961E786C05F}" destId="{6BB77CCE-496C-DB4A-B40A-C38966B0B435}" srcOrd="0" destOrd="0" presId="urn:microsoft.com/office/officeart/2008/layout/VerticalCurvedList"/>
    <dgm:cxn modelId="{8E0CC727-87B9-2A46-9FD2-B24EE7D1D756}" type="presOf" srcId="{10E6BB18-E91C-6649-BC8E-D59687C4F0A6}" destId="{FE688A02-4BE7-0542-B09B-A021B544905D}" srcOrd="0" destOrd="0" presId="urn:microsoft.com/office/officeart/2008/layout/VerticalCurvedList"/>
    <dgm:cxn modelId="{4C84292A-31E2-C742-B8D6-E61397342934}" type="presOf" srcId="{10EF37FB-3EB1-BC4F-96EF-03B75A2AD441}" destId="{FE688A02-4BE7-0542-B09B-A021B544905D}" srcOrd="0" destOrd="1" presId="urn:microsoft.com/office/officeart/2008/layout/VerticalCurvedList"/>
    <dgm:cxn modelId="{F1C17547-9B58-C54C-BF5C-DDE2FD95DDD1}" srcId="{10E6BB18-E91C-6649-BC8E-D59687C4F0A6}" destId="{10EF37FB-3EB1-BC4F-96EF-03B75A2AD441}" srcOrd="0" destOrd="0" parTransId="{95CE0427-C8C3-7A44-9334-22AE3DD957B5}" sibTransId="{78470194-D33E-3F44-89D0-DEAB9E4C4C6A}"/>
    <dgm:cxn modelId="{CD6A1186-DFBB-B84C-AA17-B56F11792865}" type="presOf" srcId="{86F8015F-49C7-4D4D-AFFB-ECF5EE30726B}" destId="{3D832D65-8425-0345-A426-D8B1010218D2}" srcOrd="0" destOrd="0" presId="urn:microsoft.com/office/officeart/2008/layout/VerticalCurvedList"/>
    <dgm:cxn modelId="{8CDDCC8C-53B2-A44D-B4C2-839097B46B13}" srcId="{10B6BB9B-2D2D-EB4A-A4A1-E961E786C05F}" destId="{F83515AF-6EDA-4442-A16D-6BD5CDD824F1}" srcOrd="0" destOrd="0" parTransId="{906F82BE-0506-1E42-9A9A-32DA77CAB51D}" sibTransId="{00D73E1F-5764-1840-AD6A-1E06391FB8A9}"/>
    <dgm:cxn modelId="{CDF7A59E-C28C-AC47-8947-6790B86B7F2C}" type="presOf" srcId="{AF927E65-F636-2944-A612-59F9BE900051}" destId="{D8AF12D7-6816-F34E-8895-31D13B91FAD7}" srcOrd="0" destOrd="1" presId="urn:microsoft.com/office/officeart/2008/layout/VerticalCurvedList"/>
    <dgm:cxn modelId="{7123A4A1-5725-D64C-9118-E07D638C81FF}" srcId="{B773DF82-1129-CF46-9A50-891203E2A91E}" destId="{AF927E65-F636-2944-A612-59F9BE900051}" srcOrd="0" destOrd="0" parTransId="{4E91C9C6-3BFF-CC4C-B43B-89D9290E3590}" sibTransId="{D3835BE0-2F71-8140-83E4-A729B713A748}"/>
    <dgm:cxn modelId="{E2A52ABA-5BCC-EE4E-97E7-7B2D29A529BE}" type="presOf" srcId="{F83515AF-6EDA-4442-A16D-6BD5CDD824F1}" destId="{6BB77CCE-496C-DB4A-B40A-C38966B0B435}" srcOrd="0" destOrd="1" presId="urn:microsoft.com/office/officeart/2008/layout/VerticalCurvedList"/>
    <dgm:cxn modelId="{96FACBC9-FA9D-2D45-8C9E-35122CC2D01B}" type="presOf" srcId="{B773DF82-1129-CF46-9A50-891203E2A91E}" destId="{D8AF12D7-6816-F34E-8895-31D13B91FAD7}" srcOrd="0" destOrd="0" presId="urn:microsoft.com/office/officeart/2008/layout/VerticalCurvedList"/>
    <dgm:cxn modelId="{DDFE2FCA-AE28-7544-B51D-62038F4247F5}" srcId="{86F8015F-49C7-4D4D-AFFB-ECF5EE30726B}" destId="{10B6BB9B-2D2D-EB4A-A4A1-E961E786C05F}" srcOrd="1" destOrd="0" parTransId="{2D1F4AFD-78A4-CC46-A80A-1FBAFD2F6320}" sibTransId="{8B86AF3E-FA5F-6E43-837E-F2C703FC662B}"/>
    <dgm:cxn modelId="{194A51CE-CD95-1245-98E5-98ACCB3BA8BE}" srcId="{86F8015F-49C7-4D4D-AFFB-ECF5EE30726B}" destId="{10E6BB18-E91C-6649-BC8E-D59687C4F0A6}" srcOrd="2" destOrd="0" parTransId="{8E766B54-CEF5-A94A-BF71-FA2D69C6F45D}" sibTransId="{AEBA3901-687A-9449-91A0-89794A72D813}"/>
    <dgm:cxn modelId="{3AA954DB-D1F3-2446-8E60-B8343437FE7D}" type="presOf" srcId="{D3835BE0-2F71-8140-83E4-A729B713A748}" destId="{9C1F7B36-B3A3-3F46-9E38-83694EAC4687}" srcOrd="0" destOrd="0" presId="urn:microsoft.com/office/officeart/2008/layout/VerticalCurvedList"/>
    <dgm:cxn modelId="{18D940E9-F552-B042-ABDC-C073F04C2642}" srcId="{86F8015F-49C7-4D4D-AFFB-ECF5EE30726B}" destId="{B773DF82-1129-CF46-9A50-891203E2A91E}" srcOrd="0" destOrd="0" parTransId="{50529A2C-7378-D443-841E-5EC3E508AB35}" sibTransId="{B8772C76-65DC-9649-992D-0628B9EE3940}"/>
    <dgm:cxn modelId="{0B28200B-BE20-B641-BE8A-788BE18B9C72}" type="presParOf" srcId="{3D832D65-8425-0345-A426-D8B1010218D2}" destId="{0D5C65C1-202A-BF40-A4E2-69BA68D53C70}" srcOrd="0" destOrd="0" presId="urn:microsoft.com/office/officeart/2008/layout/VerticalCurvedList"/>
    <dgm:cxn modelId="{B420324A-B830-1A46-8731-11C18AA9DAFF}" type="presParOf" srcId="{0D5C65C1-202A-BF40-A4E2-69BA68D53C70}" destId="{826BA324-8AB1-5945-80E3-F4F2B1B033C4}" srcOrd="0" destOrd="0" presId="urn:microsoft.com/office/officeart/2008/layout/VerticalCurvedList"/>
    <dgm:cxn modelId="{966E48EE-2960-8346-8C80-A555341897BF}" type="presParOf" srcId="{826BA324-8AB1-5945-80E3-F4F2B1B033C4}" destId="{5844EF79-C0FE-F847-ABB5-B6F0FD9CE6D1}" srcOrd="0" destOrd="0" presId="urn:microsoft.com/office/officeart/2008/layout/VerticalCurvedList"/>
    <dgm:cxn modelId="{00355656-B947-BA4C-93EF-75CEC32978AD}" type="presParOf" srcId="{826BA324-8AB1-5945-80E3-F4F2B1B033C4}" destId="{9C1F7B36-B3A3-3F46-9E38-83694EAC4687}" srcOrd="1" destOrd="0" presId="urn:microsoft.com/office/officeart/2008/layout/VerticalCurvedList"/>
    <dgm:cxn modelId="{D92965A7-DCA6-5D44-BACE-2B2BFD997BF3}" type="presParOf" srcId="{826BA324-8AB1-5945-80E3-F4F2B1B033C4}" destId="{A369B191-D1FC-CB4A-A6F0-DB392A34D928}" srcOrd="2" destOrd="0" presId="urn:microsoft.com/office/officeart/2008/layout/VerticalCurvedList"/>
    <dgm:cxn modelId="{30812C5A-3F70-764A-B0FD-2D7177A9AA81}" type="presParOf" srcId="{826BA324-8AB1-5945-80E3-F4F2B1B033C4}" destId="{05C744F6-4898-4747-B641-FF73A7CDAAF0}" srcOrd="3" destOrd="0" presId="urn:microsoft.com/office/officeart/2008/layout/VerticalCurvedList"/>
    <dgm:cxn modelId="{67B47C1C-6308-A24F-9683-F69DEF51DBE6}" type="presParOf" srcId="{0D5C65C1-202A-BF40-A4E2-69BA68D53C70}" destId="{D8AF12D7-6816-F34E-8895-31D13B91FAD7}" srcOrd="1" destOrd="0" presId="urn:microsoft.com/office/officeart/2008/layout/VerticalCurvedList"/>
    <dgm:cxn modelId="{C39EE135-3236-D841-BE28-999672A7B6EA}" type="presParOf" srcId="{0D5C65C1-202A-BF40-A4E2-69BA68D53C70}" destId="{482A37AD-1482-F74C-8A8B-7104FCDFCFD6}" srcOrd="2" destOrd="0" presId="urn:microsoft.com/office/officeart/2008/layout/VerticalCurvedList"/>
    <dgm:cxn modelId="{93B6D6F0-C817-B74E-BDE2-84CCBE02B0F1}" type="presParOf" srcId="{482A37AD-1482-F74C-8A8B-7104FCDFCFD6}" destId="{9DA03A8C-B670-F041-A385-5837A55FD16F}" srcOrd="0" destOrd="0" presId="urn:microsoft.com/office/officeart/2008/layout/VerticalCurvedList"/>
    <dgm:cxn modelId="{08E62E90-ABB7-DF4A-AA26-9D6487A07474}" type="presParOf" srcId="{0D5C65C1-202A-BF40-A4E2-69BA68D53C70}" destId="{6BB77CCE-496C-DB4A-B40A-C38966B0B435}" srcOrd="3" destOrd="0" presId="urn:microsoft.com/office/officeart/2008/layout/VerticalCurvedList"/>
    <dgm:cxn modelId="{44413159-8792-F24F-B503-454D8C079212}" type="presParOf" srcId="{0D5C65C1-202A-BF40-A4E2-69BA68D53C70}" destId="{2E572696-7A41-4047-8E07-D7A06506E539}" srcOrd="4" destOrd="0" presId="urn:microsoft.com/office/officeart/2008/layout/VerticalCurvedList"/>
    <dgm:cxn modelId="{7E1C89C2-0578-294C-B578-BE2EA48FCD48}" type="presParOf" srcId="{2E572696-7A41-4047-8E07-D7A06506E539}" destId="{DBA8D97B-207D-334D-B184-542C2E181F9F}" srcOrd="0" destOrd="0" presId="urn:microsoft.com/office/officeart/2008/layout/VerticalCurvedList"/>
    <dgm:cxn modelId="{D566A826-995E-5741-A3B1-A5C0AB82DBE9}" type="presParOf" srcId="{0D5C65C1-202A-BF40-A4E2-69BA68D53C70}" destId="{FE688A02-4BE7-0542-B09B-A021B544905D}" srcOrd="5" destOrd="0" presId="urn:microsoft.com/office/officeart/2008/layout/VerticalCurvedList"/>
    <dgm:cxn modelId="{EF683202-C22C-8741-942F-A1AB0DC053EC}" type="presParOf" srcId="{0D5C65C1-202A-BF40-A4E2-69BA68D53C70}" destId="{8D32A440-15CC-1F43-A751-25CA59D49970}" srcOrd="6" destOrd="0" presId="urn:microsoft.com/office/officeart/2008/layout/VerticalCurvedList"/>
    <dgm:cxn modelId="{EE2F1B2B-1E06-B742-B096-1A75EE04AF5B}" type="presParOf" srcId="{8D32A440-15CC-1F43-A751-25CA59D49970}" destId="{6E9F5D95-5B7C-FD4D-AF27-436FF219449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E0E85-6616-8B42-A0F6-A3DACA0AF0F4}">
      <dsp:nvSpPr>
        <dsp:cNvPr id="0" name=""/>
        <dsp:cNvSpPr/>
      </dsp:nvSpPr>
      <dsp:spPr>
        <a:xfrm>
          <a:off x="50" y="113660"/>
          <a:ext cx="4830250" cy="6624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latin typeface="Poppins" pitchFamily="2" charset="77"/>
              <a:cs typeface="Poppins" pitchFamily="2" charset="77"/>
            </a:rPr>
            <a:t>NUMERICAL VARIABLES</a:t>
          </a:r>
        </a:p>
      </dsp:txBody>
      <dsp:txXfrm>
        <a:off x="50" y="113660"/>
        <a:ext cx="4830250" cy="662400"/>
      </dsp:txXfrm>
    </dsp:sp>
    <dsp:sp modelId="{8843C80D-7BC7-1246-9241-A22B830BD9A2}">
      <dsp:nvSpPr>
        <dsp:cNvPr id="0" name=""/>
        <dsp:cNvSpPr/>
      </dsp:nvSpPr>
      <dsp:spPr>
        <a:xfrm>
          <a:off x="50" y="776060"/>
          <a:ext cx="4830250" cy="353556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0" i="0" kern="1200">
              <a:latin typeface="Poppins" pitchFamily="2" charset="77"/>
              <a:cs typeface="Poppins" pitchFamily="2" charset="77"/>
            </a:rPr>
            <a:t>Eliminating outliers: Implemented outlier removal by filtering out data points above the 99th percentile. </a:t>
          </a:r>
          <a:endParaRPr lang="en-GB" sz="2300" kern="1200">
            <a:latin typeface="Poppins" pitchFamily="2" charset="77"/>
            <a:cs typeface="Poppins" pitchFamily="2" charset="77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0" i="0" kern="1200">
              <a:latin typeface="Poppins" pitchFamily="2" charset="77"/>
              <a:cs typeface="Poppins" pitchFamily="2" charset="77"/>
            </a:rPr>
            <a:t>This ensures the robustness of the clustering by mitigating the influence of extreme values.</a:t>
          </a:r>
          <a:endParaRPr lang="en-GB" sz="2300" kern="1200">
            <a:latin typeface="Poppins" pitchFamily="2" charset="77"/>
            <a:cs typeface="Poppins" pitchFamily="2" charset="77"/>
          </a:endParaRPr>
        </a:p>
      </dsp:txBody>
      <dsp:txXfrm>
        <a:off x="50" y="776060"/>
        <a:ext cx="4830250" cy="3535560"/>
      </dsp:txXfrm>
    </dsp:sp>
    <dsp:sp modelId="{4589257B-30C5-774F-92D0-0F4344600B28}">
      <dsp:nvSpPr>
        <dsp:cNvPr id="0" name=""/>
        <dsp:cNvSpPr/>
      </dsp:nvSpPr>
      <dsp:spPr>
        <a:xfrm>
          <a:off x="5506535" y="113660"/>
          <a:ext cx="4830250" cy="6624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i="0" kern="1200">
              <a:latin typeface="Poppins" pitchFamily="2" charset="77"/>
              <a:cs typeface="Poppins" pitchFamily="2" charset="77"/>
            </a:rPr>
            <a:t>CATEGORICAL VARIABLES</a:t>
          </a:r>
          <a:endParaRPr lang="en-GB" sz="2300" b="1" kern="1200">
            <a:latin typeface="Poppins" pitchFamily="2" charset="77"/>
            <a:cs typeface="Poppins" pitchFamily="2" charset="77"/>
          </a:endParaRPr>
        </a:p>
      </dsp:txBody>
      <dsp:txXfrm>
        <a:off x="5506535" y="113660"/>
        <a:ext cx="4830250" cy="662400"/>
      </dsp:txXfrm>
    </dsp:sp>
    <dsp:sp modelId="{00163D2A-AC43-EE40-A5CD-AF13B2F3CF9F}">
      <dsp:nvSpPr>
        <dsp:cNvPr id="0" name=""/>
        <dsp:cNvSpPr/>
      </dsp:nvSpPr>
      <dsp:spPr>
        <a:xfrm>
          <a:off x="5506535" y="776060"/>
          <a:ext cx="4830250" cy="353556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0" i="0" kern="1200">
              <a:latin typeface="Poppins" pitchFamily="2" charset="77"/>
              <a:cs typeface="Poppins" pitchFamily="2" charset="77"/>
            </a:rPr>
            <a:t>Enhancing representation: Transformed categorical variables into dummy variables via one hot encoding. </a:t>
          </a:r>
          <a:endParaRPr lang="en-GB" sz="2300" kern="1200">
            <a:latin typeface="Poppins" pitchFamily="2" charset="77"/>
            <a:cs typeface="Poppins" pitchFamily="2" charset="77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b="0" i="0" kern="1200">
              <a:latin typeface="Poppins" pitchFamily="2" charset="77"/>
              <a:cs typeface="Poppins" pitchFamily="2" charset="77"/>
            </a:rPr>
            <a:t>This enables the model to include categorical variables also.</a:t>
          </a:r>
          <a:endParaRPr lang="en-GB" sz="2300" kern="1200">
            <a:latin typeface="Poppins" pitchFamily="2" charset="77"/>
            <a:cs typeface="Poppins" pitchFamily="2" charset="77"/>
          </a:endParaRPr>
        </a:p>
      </dsp:txBody>
      <dsp:txXfrm>
        <a:off x="5506535" y="776060"/>
        <a:ext cx="4830250" cy="3535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903F7-6686-0C4B-8DA6-2C733DE5CF2D}">
      <dsp:nvSpPr>
        <dsp:cNvPr id="0" name=""/>
        <dsp:cNvSpPr/>
      </dsp:nvSpPr>
      <dsp:spPr>
        <a:xfrm>
          <a:off x="0" y="1537389"/>
          <a:ext cx="11864050" cy="2049852"/>
        </a:xfrm>
        <a:prstGeom prst="notchedRightArrow">
          <a:avLst/>
        </a:prstGeom>
        <a:solidFill>
          <a:srgbClr val="E61D4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6E048-12EC-3243-98C0-FB3E03D00533}">
      <dsp:nvSpPr>
        <dsp:cNvPr id="0" name=""/>
        <dsp:cNvSpPr/>
      </dsp:nvSpPr>
      <dsp:spPr>
        <a:xfrm>
          <a:off x="4579" y="0"/>
          <a:ext cx="1673595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Feature Selection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EDA</a:t>
          </a:r>
        </a:p>
      </dsp:txBody>
      <dsp:txXfrm>
        <a:off x="4579" y="0"/>
        <a:ext cx="1673595" cy="2049852"/>
      </dsp:txXfrm>
    </dsp:sp>
    <dsp:sp modelId="{0E66C9B6-0359-1A49-B291-3724996BD948}">
      <dsp:nvSpPr>
        <dsp:cNvPr id="0" name=""/>
        <dsp:cNvSpPr/>
      </dsp:nvSpPr>
      <dsp:spPr>
        <a:xfrm>
          <a:off x="585145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51653-1A35-A247-B002-1C8ABBFC52D4}">
      <dsp:nvSpPr>
        <dsp:cNvPr id="0" name=""/>
        <dsp:cNvSpPr/>
      </dsp:nvSpPr>
      <dsp:spPr>
        <a:xfrm>
          <a:off x="1761854" y="3074778"/>
          <a:ext cx="1673595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Feature Engineering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Categorical to dummies</a:t>
          </a:r>
        </a:p>
      </dsp:txBody>
      <dsp:txXfrm>
        <a:off x="1761854" y="3074778"/>
        <a:ext cx="1673595" cy="2049852"/>
      </dsp:txXfrm>
    </dsp:sp>
    <dsp:sp modelId="{BEDF48BA-237B-DA47-887D-23988E48AF82}">
      <dsp:nvSpPr>
        <dsp:cNvPr id="0" name=""/>
        <dsp:cNvSpPr/>
      </dsp:nvSpPr>
      <dsp:spPr>
        <a:xfrm>
          <a:off x="2342421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4630C-9C4B-F246-8C5E-F06A33832CD9}">
      <dsp:nvSpPr>
        <dsp:cNvPr id="0" name=""/>
        <dsp:cNvSpPr/>
      </dsp:nvSpPr>
      <dsp:spPr>
        <a:xfrm>
          <a:off x="3519130" y="0"/>
          <a:ext cx="1673595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Standardize Data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Standard Scaler </a:t>
          </a:r>
        </a:p>
      </dsp:txBody>
      <dsp:txXfrm>
        <a:off x="3519130" y="0"/>
        <a:ext cx="1673595" cy="2049852"/>
      </dsp:txXfrm>
    </dsp:sp>
    <dsp:sp modelId="{D1B47270-F102-A14C-A4BE-FB4A78099117}">
      <dsp:nvSpPr>
        <dsp:cNvPr id="0" name=""/>
        <dsp:cNvSpPr/>
      </dsp:nvSpPr>
      <dsp:spPr>
        <a:xfrm>
          <a:off x="4099696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E55A1-B5FC-B649-A0FB-FEA78C67F712}">
      <dsp:nvSpPr>
        <dsp:cNvPr id="0" name=""/>
        <dsp:cNvSpPr/>
      </dsp:nvSpPr>
      <dsp:spPr>
        <a:xfrm>
          <a:off x="5276405" y="3074778"/>
          <a:ext cx="1882109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Dimensionality Reduction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Principal Component Analysis</a:t>
          </a:r>
        </a:p>
      </dsp:txBody>
      <dsp:txXfrm>
        <a:off x="5276405" y="3074778"/>
        <a:ext cx="1882109" cy="2049852"/>
      </dsp:txXfrm>
    </dsp:sp>
    <dsp:sp modelId="{55C5BB8C-CC8D-2F4A-BAB2-3986BC3F0057}">
      <dsp:nvSpPr>
        <dsp:cNvPr id="0" name=""/>
        <dsp:cNvSpPr/>
      </dsp:nvSpPr>
      <dsp:spPr>
        <a:xfrm>
          <a:off x="5961228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C4610-2AD5-EC4C-82C3-73EAE1E35BC0}">
      <dsp:nvSpPr>
        <dsp:cNvPr id="0" name=""/>
        <dsp:cNvSpPr/>
      </dsp:nvSpPr>
      <dsp:spPr>
        <a:xfrm>
          <a:off x="7242194" y="0"/>
          <a:ext cx="1673595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ML Modelling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Clustering and Regression</a:t>
          </a:r>
        </a:p>
      </dsp:txBody>
      <dsp:txXfrm>
        <a:off x="7242194" y="0"/>
        <a:ext cx="1673595" cy="2049852"/>
      </dsp:txXfrm>
    </dsp:sp>
    <dsp:sp modelId="{F7D78256-E4A1-F44C-A1AB-FAF67F5627EA}">
      <dsp:nvSpPr>
        <dsp:cNvPr id="0" name=""/>
        <dsp:cNvSpPr/>
      </dsp:nvSpPr>
      <dsp:spPr>
        <a:xfrm>
          <a:off x="7822760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7ECEE-E27B-854C-A89F-442BCC6063A9}">
      <dsp:nvSpPr>
        <dsp:cNvPr id="0" name=""/>
        <dsp:cNvSpPr/>
      </dsp:nvSpPr>
      <dsp:spPr>
        <a:xfrm>
          <a:off x="8999470" y="3074778"/>
          <a:ext cx="1673595" cy="2049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latin typeface="Poppins" pitchFamily="2" charset="77"/>
              <a:cs typeface="Poppins" pitchFamily="2" charset="77"/>
            </a:rPr>
            <a:t>Model Comparison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>
              <a:latin typeface="Poppins" pitchFamily="2" charset="77"/>
              <a:cs typeface="Poppins" pitchFamily="2" charset="77"/>
            </a:rPr>
            <a:t> Compare Evaluation Metrics</a:t>
          </a:r>
        </a:p>
      </dsp:txBody>
      <dsp:txXfrm>
        <a:off x="8999470" y="3074778"/>
        <a:ext cx="1673595" cy="2049852"/>
      </dsp:txXfrm>
    </dsp:sp>
    <dsp:sp modelId="{59280E2B-069C-F544-94EA-37695480FDFD}">
      <dsp:nvSpPr>
        <dsp:cNvPr id="0" name=""/>
        <dsp:cNvSpPr/>
      </dsp:nvSpPr>
      <dsp:spPr>
        <a:xfrm>
          <a:off x="9580036" y="2306083"/>
          <a:ext cx="512463" cy="5124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745BA-997C-0A4E-9C56-933F295EC76A}">
      <dsp:nvSpPr>
        <dsp:cNvPr id="0" name=""/>
        <dsp:cNvSpPr/>
      </dsp:nvSpPr>
      <dsp:spPr>
        <a:xfrm>
          <a:off x="0" y="3720332"/>
          <a:ext cx="6652567" cy="1221096"/>
        </a:xfrm>
        <a:prstGeom prst="rect">
          <a:avLst/>
        </a:prstGeom>
        <a:solidFill>
          <a:srgbClr val="E61D4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Suggest Price Range</a:t>
          </a:r>
        </a:p>
      </dsp:txBody>
      <dsp:txXfrm>
        <a:off x="0" y="3720332"/>
        <a:ext cx="6652567" cy="659391"/>
      </dsp:txXfrm>
    </dsp:sp>
    <dsp:sp modelId="{B65CF3BF-96C8-1547-9288-4E2501E05A52}">
      <dsp:nvSpPr>
        <dsp:cNvPr id="0" name=""/>
        <dsp:cNvSpPr/>
      </dsp:nvSpPr>
      <dsp:spPr>
        <a:xfrm>
          <a:off x="0" y="4355302"/>
          <a:ext cx="3326284" cy="561704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Get median price of assigned cluster</a:t>
          </a:r>
          <a:endParaRPr lang="en-GB" sz="1400" kern="1200">
            <a:latin typeface="Poppins" pitchFamily="2" charset="77"/>
            <a:cs typeface="Poppins" pitchFamily="2" charset="77"/>
          </a:endParaRPr>
        </a:p>
      </dsp:txBody>
      <dsp:txXfrm>
        <a:off x="0" y="4355302"/>
        <a:ext cx="3326284" cy="561704"/>
      </dsp:txXfrm>
    </dsp:sp>
    <dsp:sp modelId="{AF6CE360-1C5B-2244-ABE6-9AE6978F01F5}">
      <dsp:nvSpPr>
        <dsp:cNvPr id="0" name=""/>
        <dsp:cNvSpPr/>
      </dsp:nvSpPr>
      <dsp:spPr>
        <a:xfrm>
          <a:off x="3326284" y="4355302"/>
          <a:ext cx="3326284" cy="561704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Poppins" pitchFamily="2" charset="77"/>
              <a:cs typeface="Poppins" pitchFamily="2" charset="77"/>
            </a:rPr>
            <a:t>Suggest price range for new listing +- 12.5% of the median price</a:t>
          </a:r>
        </a:p>
      </dsp:txBody>
      <dsp:txXfrm>
        <a:off x="3326284" y="4355302"/>
        <a:ext cx="3326284" cy="561704"/>
      </dsp:txXfrm>
    </dsp:sp>
    <dsp:sp modelId="{B36232FC-0757-4C26-BBB8-87B8C65281F5}">
      <dsp:nvSpPr>
        <dsp:cNvPr id="0" name=""/>
        <dsp:cNvSpPr/>
      </dsp:nvSpPr>
      <dsp:spPr>
        <a:xfrm rot="10800000">
          <a:off x="0" y="1860602"/>
          <a:ext cx="6652567" cy="1878045"/>
        </a:xfrm>
        <a:prstGeom prst="upArrowCallout">
          <a:avLst/>
        </a:prstGeom>
        <a:solidFill>
          <a:srgbClr val="E61D4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Cluster Assignment</a:t>
          </a:r>
        </a:p>
      </dsp:txBody>
      <dsp:txXfrm rot="-10800000">
        <a:off x="0" y="1860602"/>
        <a:ext cx="6652567" cy="659194"/>
      </dsp:txXfrm>
    </dsp:sp>
    <dsp:sp modelId="{3A6A4235-C139-4998-BA35-637AA1646756}">
      <dsp:nvSpPr>
        <dsp:cNvPr id="0" name=""/>
        <dsp:cNvSpPr/>
      </dsp:nvSpPr>
      <dsp:spPr>
        <a:xfrm>
          <a:off x="0" y="2519797"/>
          <a:ext cx="3326284" cy="56153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Assigned new listings to established clusters</a:t>
          </a:r>
          <a:endParaRPr lang="en-GB" sz="1400" kern="1200">
            <a:latin typeface="Poppins" pitchFamily="2" charset="77"/>
            <a:cs typeface="Poppins" pitchFamily="2" charset="77"/>
          </a:endParaRPr>
        </a:p>
      </dsp:txBody>
      <dsp:txXfrm>
        <a:off x="0" y="2519797"/>
        <a:ext cx="3326284" cy="561535"/>
      </dsp:txXfrm>
    </dsp:sp>
    <dsp:sp modelId="{2D5EAA20-BAC6-4EF7-9098-D0DBC0379268}">
      <dsp:nvSpPr>
        <dsp:cNvPr id="0" name=""/>
        <dsp:cNvSpPr/>
      </dsp:nvSpPr>
      <dsp:spPr>
        <a:xfrm>
          <a:off x="3326284" y="2519797"/>
          <a:ext cx="3326284" cy="56153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Model can adapt to diverse input listing </a:t>
          </a:r>
          <a:r>
            <a:rPr lang="en-GB" sz="1400" kern="1200">
              <a:latin typeface="Poppins" pitchFamily="2" charset="77"/>
              <a:cs typeface="Poppins" pitchFamily="2" charset="77"/>
            </a:rPr>
            <a:t>data</a:t>
          </a:r>
        </a:p>
      </dsp:txBody>
      <dsp:txXfrm>
        <a:off x="3326284" y="2519797"/>
        <a:ext cx="3326284" cy="561535"/>
      </dsp:txXfrm>
    </dsp:sp>
    <dsp:sp modelId="{8294686B-F406-41CB-87E5-FA9E998CAEF5}">
      <dsp:nvSpPr>
        <dsp:cNvPr id="0" name=""/>
        <dsp:cNvSpPr/>
      </dsp:nvSpPr>
      <dsp:spPr>
        <a:xfrm rot="10800000">
          <a:off x="0" y="9"/>
          <a:ext cx="6652567" cy="1878045"/>
        </a:xfrm>
        <a:prstGeom prst="upArrowCallout">
          <a:avLst/>
        </a:prstGeom>
        <a:solidFill>
          <a:srgbClr val="E61D4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bg1"/>
              </a:solidFill>
              <a:latin typeface="Poppins" pitchFamily="2" charset="77"/>
              <a:cs typeface="Poppins" pitchFamily="2" charset="77"/>
            </a:rPr>
            <a:t>Extending Insights to New Listings</a:t>
          </a:r>
          <a:endParaRPr lang="en-US" sz="2400" b="1" kern="1200">
            <a:solidFill>
              <a:schemeClr val="bg1"/>
            </a:solidFill>
            <a:latin typeface="Poppins" pitchFamily="2" charset="77"/>
            <a:cs typeface="Poppins" pitchFamily="2" charset="77"/>
          </a:endParaRPr>
        </a:p>
      </dsp:txBody>
      <dsp:txXfrm rot="-10800000">
        <a:off x="0" y="9"/>
        <a:ext cx="6652567" cy="659194"/>
      </dsp:txXfrm>
    </dsp:sp>
    <dsp:sp modelId="{104CE4FA-58EB-4C34-B1DD-219CB955FFAA}">
      <dsp:nvSpPr>
        <dsp:cNvPr id="0" name=""/>
        <dsp:cNvSpPr/>
      </dsp:nvSpPr>
      <dsp:spPr>
        <a:xfrm>
          <a:off x="0" y="660067"/>
          <a:ext cx="3326284" cy="56153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Take listing information as input from host </a:t>
          </a:r>
          <a:endParaRPr lang="en-GB" sz="1400" kern="1200" dirty="0">
            <a:latin typeface="Poppins" pitchFamily="2" charset="77"/>
            <a:cs typeface="Poppins" pitchFamily="2" charset="77"/>
          </a:endParaRPr>
        </a:p>
      </dsp:txBody>
      <dsp:txXfrm>
        <a:off x="0" y="660067"/>
        <a:ext cx="3326284" cy="561535"/>
      </dsp:txXfrm>
    </dsp:sp>
    <dsp:sp modelId="{EDF183E1-BC50-416E-9E93-C0AF143B08D7}">
      <dsp:nvSpPr>
        <dsp:cNvPr id="0" name=""/>
        <dsp:cNvSpPr/>
      </dsp:nvSpPr>
      <dsp:spPr>
        <a:xfrm>
          <a:off x="3326284" y="660067"/>
          <a:ext cx="3326284" cy="561535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rgbClr val="0F0F0F"/>
              </a:solidFill>
              <a:latin typeface="Poppins" pitchFamily="2" charset="77"/>
              <a:cs typeface="Poppins" pitchFamily="2" charset="77"/>
            </a:rPr>
            <a:t>Utilized pre-trained K-means model input data</a:t>
          </a:r>
          <a:endParaRPr lang="en-GB" sz="1400" kern="1200">
            <a:latin typeface="Poppins" pitchFamily="2" charset="77"/>
            <a:cs typeface="Poppins" pitchFamily="2" charset="77"/>
          </a:endParaRPr>
        </a:p>
      </dsp:txBody>
      <dsp:txXfrm>
        <a:off x="3326284" y="660067"/>
        <a:ext cx="3326284" cy="561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F7B36-B3A3-3F46-9E38-83694EAC4687}">
      <dsp:nvSpPr>
        <dsp:cNvPr id="0" name=""/>
        <dsp:cNvSpPr/>
      </dsp:nvSpPr>
      <dsp:spPr>
        <a:xfrm>
          <a:off x="-6826845" y="-1044271"/>
          <a:ext cx="8128491" cy="8128491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F12D7-6816-F34E-8895-31D13B91FAD7}">
      <dsp:nvSpPr>
        <dsp:cNvPr id="0" name=""/>
        <dsp:cNvSpPr/>
      </dsp:nvSpPr>
      <dsp:spPr>
        <a:xfrm>
          <a:off x="838344" y="603994"/>
          <a:ext cx="8852480" cy="12079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842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>
              <a:latin typeface="Poppins" pitchFamily="2" charset="77"/>
              <a:cs typeface="Poppins" pitchFamily="2" charset="77"/>
            </a:rPr>
            <a:t>Expand the existing model to multiple cities </a:t>
          </a:r>
          <a:endParaRPr lang="en-GB" sz="20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Poppins" pitchFamily="2" charset="77"/>
              <a:cs typeface="Poppins" pitchFamily="2" charset="77"/>
            </a:rPr>
            <a:t>Currently the model has been built only for NYC Airbnb listings</a:t>
          </a:r>
        </a:p>
      </dsp:txBody>
      <dsp:txXfrm>
        <a:off x="838344" y="603994"/>
        <a:ext cx="8852480" cy="1207989"/>
      </dsp:txXfrm>
    </dsp:sp>
    <dsp:sp modelId="{9DA03A8C-B670-F041-A385-5837A55FD16F}">
      <dsp:nvSpPr>
        <dsp:cNvPr id="0" name=""/>
        <dsp:cNvSpPr/>
      </dsp:nvSpPr>
      <dsp:spPr>
        <a:xfrm>
          <a:off x="83351" y="452996"/>
          <a:ext cx="1509987" cy="15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77CCE-496C-DB4A-B40A-C38966B0B435}">
      <dsp:nvSpPr>
        <dsp:cNvPr id="0" name=""/>
        <dsp:cNvSpPr/>
      </dsp:nvSpPr>
      <dsp:spPr>
        <a:xfrm>
          <a:off x="1277449" y="2415979"/>
          <a:ext cx="8413376" cy="12079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842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Poppins" pitchFamily="2" charset="77"/>
              <a:cs typeface="Poppins" pitchFamily="2" charset="77"/>
            </a:rPr>
            <a:t>Gather more data/features to improve the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Poppins" pitchFamily="2" charset="77"/>
              <a:cs typeface="Poppins" pitchFamily="2" charset="77"/>
            </a:rPr>
            <a:t>These can be the number of bathrooms, </a:t>
          </a:r>
          <a:r>
            <a:rPr lang="en-US" sz="1600" kern="1200" err="1">
              <a:latin typeface="Poppins" pitchFamily="2" charset="77"/>
              <a:cs typeface="Poppins" pitchFamily="2" charset="77"/>
            </a:rPr>
            <a:t>sqft</a:t>
          </a:r>
          <a:r>
            <a:rPr lang="en-US" sz="1600" kern="1200">
              <a:latin typeface="Poppins" pitchFamily="2" charset="77"/>
              <a:cs typeface="Poppins" pitchFamily="2" charset="77"/>
            </a:rPr>
            <a:t> area, amenities, type of property, distance from key places like airport</a:t>
          </a:r>
        </a:p>
      </dsp:txBody>
      <dsp:txXfrm>
        <a:off x="1277449" y="2415979"/>
        <a:ext cx="8413376" cy="1207989"/>
      </dsp:txXfrm>
    </dsp:sp>
    <dsp:sp modelId="{DBA8D97B-207D-334D-B184-542C2E181F9F}">
      <dsp:nvSpPr>
        <dsp:cNvPr id="0" name=""/>
        <dsp:cNvSpPr/>
      </dsp:nvSpPr>
      <dsp:spPr>
        <a:xfrm>
          <a:off x="522455" y="2264980"/>
          <a:ext cx="1509987" cy="15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88A02-4BE7-0542-B09B-A021B544905D}">
      <dsp:nvSpPr>
        <dsp:cNvPr id="0" name=""/>
        <dsp:cNvSpPr/>
      </dsp:nvSpPr>
      <dsp:spPr>
        <a:xfrm>
          <a:off x="838344" y="4227964"/>
          <a:ext cx="8852480" cy="12079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842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Poppins" pitchFamily="2" charset="77"/>
              <a:cs typeface="Poppins" pitchFamily="2" charset="77"/>
            </a:rPr>
            <a:t>Model improvement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Poppins" pitchFamily="2" charset="77"/>
              <a:cs typeface="Poppins" pitchFamily="2" charset="77"/>
            </a:rPr>
            <a:t>Feature addition and engineering according to the evolving market dynamics</a:t>
          </a:r>
        </a:p>
      </dsp:txBody>
      <dsp:txXfrm>
        <a:off x="838344" y="4227964"/>
        <a:ext cx="8852480" cy="1207989"/>
      </dsp:txXfrm>
    </dsp:sp>
    <dsp:sp modelId="{6E9F5D95-5B7C-FD4D-AF27-436FF2194490}">
      <dsp:nvSpPr>
        <dsp:cNvPr id="0" name=""/>
        <dsp:cNvSpPr/>
      </dsp:nvSpPr>
      <dsp:spPr>
        <a:xfrm>
          <a:off x="83351" y="4076965"/>
          <a:ext cx="1509987" cy="15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4DBEC-4F4D-492D-91C4-2241D823DBFC}" type="datetimeFigureOut">
              <a:t>3/4/2024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2D31-E168-4B54-A002-BE38C06AA1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8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Out of ideas to structure this slide!!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95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Clean, pre-process, tokenize and vectorize listing names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Calculate the median reviews for existing listings in assigned cluster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Use the median threshold as a filter to retrieve all listings in the assigned cluster that exceed the threshold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Filters applied: Cluster assigned, Median reviews threshold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Extract frequently used keywords from these listing names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+mn-lt"/>
                <a:cs typeface="Poppins" pitchFamily="2" charset="77"/>
              </a:rPr>
              <a:t>Recommend top 20 popular keywords to host for new listing name</a:t>
            </a:r>
            <a:endParaRPr lang="en-US" dirty="0"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5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6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31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18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2D31-E168-4B54-A002-BE38C06AA1D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61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5B1-0927-4C3B-20F8-AA84F698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7FD9C-2B64-CC6A-6600-5BEE9004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583E-9B2A-A981-43C1-8AA009E6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C9EBA-244E-2CDF-6A31-F1184E13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1562-A26E-C47E-240A-17BE335E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0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FD97-491F-21BF-2C4A-E6BAE1CE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FF79-3571-0686-3BFD-9FC1E0807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A6BA7-3038-FE02-B538-992352AFB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4A17-FD44-4DF8-D031-07354420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CA4D-5546-9454-3737-03271172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77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5F1EE-57DA-BEFC-0225-187CE248A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4A417-4ED5-90E8-58EC-734B4D426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0171C-00AC-9876-51B2-E1785C30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99F7-4AAC-0BCF-E14A-6110F80D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364F-7649-BB00-43F6-5A3CE7CE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07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>
  <p:cSld name="2_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21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61FA-2116-592C-4192-C8FEB7C1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18DC-9DBB-07EF-D162-1D7C87A4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99989-1DAF-A40D-EA99-EF03628D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AFCA-7425-1566-531E-2CE277A3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EABB4-67E8-2E20-F4E9-44ACF693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87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665C-FB17-8C14-D9D5-BACEA2B4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DEB0C-C74C-60F8-5939-9E53465BA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36055-39AF-A2B0-739E-C9A8E7F0C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E8706-C26B-6F62-6C5C-6B8E1AD1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4A6A-5500-BB0F-7982-7232B816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4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CADC-9D44-B9CF-3142-52AD6FFE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E229-3CAF-2FF0-0D1A-7022F48D8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8A389-D45B-0274-733B-44699C27C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A49B8-2EA7-A922-580C-9D36AC74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999D2-EA5B-44A4-6209-D7223D23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503D7-FC44-26DB-6A1E-68A76DD1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90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D38B-025E-1981-AC5E-5DCA71DB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42ACB-9D0D-59D1-0E53-E2E84D021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DF8D-ED29-81F2-2C18-C3E574C3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8DFC3-9069-49F9-58C2-4FC4A6DE0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B299C-8125-AD6E-C6A8-A614C2357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C2D17-8510-1045-8969-4D9C9871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8915D-59D4-15FF-AC6E-25BC3EDA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5918B-7B1E-1DBB-1834-D1E48FC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80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74AF-D8CB-86D0-64A9-B8C7F00F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85774-5934-D9DF-C239-A93AB680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BDA25-1CA6-D5F3-C335-BC7B2F2A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746FD-5438-21B1-B3E0-AC98DFDF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4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C8F26-08BD-7BB9-24A9-63DFB59C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2E61E-87CD-8542-C346-F3D99558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687B0-CB70-BA22-815A-F05566D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5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D999-1E72-CEDC-F455-92A9C1E9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8BD3B-97DA-E2D0-AE05-6BA1C2CE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4C2D5-5657-BDFA-48A3-CB92B6431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95BD-AE19-8C48-26B6-7F162EA7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10D63-3E37-9E0A-ADF6-CD037AE9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EF1D3-3CEE-A213-7BA3-481C4601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127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E68-A878-BCC9-DD7B-0DCBC414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CE434-DE94-FF0D-0160-BA8673E37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5AA28-6B84-D1C3-61B2-45D4672E2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8FACE-89FD-2314-91A7-42D01C53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FE0A1-EC5D-9C6B-26EC-D70169E1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4912C-23BB-1179-B5EC-BF12152D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92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61714-513B-74B8-3053-125D5FF0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B7AC5-099F-D8DB-F684-34F1150E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ADE79-7B79-D22A-F58B-F28981D43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17A32-EE62-4B54-BDDF-DEB740BE9A0E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FBE4-647F-EE92-8BE8-86CAFFF77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0D1F7-64B5-359A-1BCF-AE23116F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B3D14-AE3F-452F-955C-51EE00750D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84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irbnb-clustering-project.streamlit.ap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fourweekmba.com/airbnb-pricing-strategy" TargetMode="External"/><Relationship Id="rId3" Type="http://schemas.openxmlformats.org/officeDocument/2006/relationships/hyperlink" Target="https://www.businessofapps.com/data/airbnb-statistics/" TargetMode="External"/><Relationship Id="rId7" Type="http://schemas.openxmlformats.org/officeDocument/2006/relationships/hyperlink" Target="https://www.stratosjets.com/blog/airbnb-statistics/" TargetMode="External"/><Relationship Id="rId2" Type="http://schemas.openxmlformats.org/officeDocument/2006/relationships/hyperlink" Target="https://www.searchlogistics.com/learn/statistics/airbnb-statist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propertymanagement.com/research/airbnb-statistics?u=%2Fresearch%2Fairbnb-statistics#host" TargetMode="External"/><Relationship Id="rId5" Type="http://schemas.openxmlformats.org/officeDocument/2006/relationships/hyperlink" Target="https://www.statista.com/statistics/1265037/new-york-monthly-airbnb-listings/" TargetMode="External"/><Relationship Id="rId4" Type="http://schemas.openxmlformats.org/officeDocument/2006/relationships/hyperlink" Target="https://rabbu.com/airbnb-data/new-york-ny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ol in front of a building&#10;&#10;Description automatically generated">
            <a:extLst>
              <a:ext uri="{FF2B5EF4-FFF2-40B4-BE49-F238E27FC236}">
                <a16:creationId xmlns:a16="http://schemas.microsoft.com/office/drawing/2014/main" id="{87EEA4B1-0381-4FEB-7600-054FD0FC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" y="-149"/>
            <a:ext cx="12185196" cy="68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1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47EB14-5E41-030A-0223-ED242EA4A90C}"/>
              </a:ext>
            </a:extLst>
          </p:cNvPr>
          <p:cNvSpPr txBox="1"/>
          <p:nvPr/>
        </p:nvSpPr>
        <p:spPr>
          <a:xfrm>
            <a:off x="200442" y="2459503"/>
            <a:ext cx="31200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~50% 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OF THE NYC AIRBNBS </a:t>
            </a:r>
          </a:p>
          <a:p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ARE PRICED BETWEEN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$30 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AND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 $125</a:t>
            </a:r>
          </a:p>
        </p:txBody>
      </p:sp>
      <p:pic>
        <p:nvPicPr>
          <p:cNvPr id="3" name="Picture 2" descr="A graph of a distribution of the number of companies&#10;&#10;Description automatically generated">
            <a:extLst>
              <a:ext uri="{FF2B5EF4-FFF2-40B4-BE49-F238E27FC236}">
                <a16:creationId xmlns:a16="http://schemas.microsoft.com/office/drawing/2014/main" id="{5328EEB7-5E1C-63FA-9880-3C3EBCD9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63" y="564092"/>
            <a:ext cx="8683195" cy="5729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91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1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47EB14-5E41-030A-0223-ED242EA4A90C}"/>
              </a:ext>
            </a:extLst>
          </p:cNvPr>
          <p:cNvSpPr txBox="1"/>
          <p:nvPr/>
        </p:nvSpPr>
        <p:spPr>
          <a:xfrm>
            <a:off x="206531" y="1905505"/>
            <a:ext cx="373275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MANHATTAN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 FEATURES THE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HIGHEST PRICE 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FOR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ENTIRE HOMES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, INDICATING A DEMAND FOR SPACIOUS ACCOMMODATIONS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CBA76B-C697-BFF5-78D2-C2977887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55" y="561599"/>
            <a:ext cx="8128214" cy="573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13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1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BB884-E9C4-B84A-927B-46A1E08508A1}"/>
              </a:ext>
            </a:extLst>
          </p:cNvPr>
          <p:cNvSpPr txBox="1"/>
          <p:nvPr/>
        </p:nvSpPr>
        <p:spPr>
          <a:xfrm>
            <a:off x="400832" y="287597"/>
            <a:ext cx="11411211" cy="868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300">
                <a:solidFill>
                  <a:schemeClr val="bg1"/>
                </a:solidFill>
                <a:latin typeface="Poppins"/>
                <a:ea typeface="+mj-ea"/>
                <a:cs typeface="Poppins"/>
              </a:rPr>
              <a:t>PRICE TYPICALLY DISPLAYS AN INVERSE RELATIONSHIP WITH MINIMUM NIGHTS AND NUMBER OF EXISTING HOST LISTINGS</a:t>
            </a:r>
          </a:p>
        </p:txBody>
      </p:sp>
      <p:pic>
        <p:nvPicPr>
          <p:cNvPr id="4" name="Picture 3" descr="A graph with green dots&#10;&#10;Description automatically generated">
            <a:extLst>
              <a:ext uri="{FF2B5EF4-FFF2-40B4-BE49-F238E27FC236}">
                <a16:creationId xmlns:a16="http://schemas.microsoft.com/office/drawing/2014/main" id="{593CC366-81A3-1F1B-82FC-E0590FD7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0" y="1410039"/>
            <a:ext cx="5994187" cy="3786690"/>
          </a:xfrm>
          <a:prstGeom prst="rect">
            <a:avLst/>
          </a:prstGeom>
        </p:spPr>
      </p:pic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328D5F9F-2146-A483-74FD-19DC63CB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37" y="2934460"/>
            <a:ext cx="6068113" cy="3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2284CAA1-299B-F7BA-0F97-E31379E5A605}"/>
              </a:ext>
            </a:extLst>
          </p:cNvPr>
          <p:cNvSpPr/>
          <p:nvPr/>
        </p:nvSpPr>
        <p:spPr>
          <a:xfrm rot="-10800000">
            <a:off x="3488" y="-5027"/>
            <a:ext cx="12192000" cy="1277957"/>
          </a:xfrm>
          <a:custGeom>
            <a:avLst/>
            <a:gdLst/>
            <a:ahLst/>
            <a:cxnLst/>
            <a:rect l="l" t="t" r="r" b="b"/>
            <a:pathLst>
              <a:path w="18288000" h="3408764">
                <a:moveTo>
                  <a:pt x="0" y="0"/>
                </a:moveTo>
                <a:lnTo>
                  <a:pt x="18288000" y="0"/>
                </a:lnTo>
                <a:lnTo>
                  <a:pt x="18288000" y="3408764"/>
                </a:lnTo>
                <a:lnTo>
                  <a:pt x="0" y="3408764"/>
                </a:lnTo>
                <a:lnTo>
                  <a:pt x="0" y="0"/>
                </a:lnTo>
                <a:close/>
              </a:path>
            </a:pathLst>
          </a:custGeom>
          <a:solidFill>
            <a:srgbClr val="E61D4F"/>
          </a:solid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B570A-2A09-F63F-EF07-C876D2FEC372}"/>
              </a:ext>
            </a:extLst>
          </p:cNvPr>
          <p:cNvSpPr txBox="1"/>
          <p:nvPr/>
        </p:nvSpPr>
        <p:spPr>
          <a:xfrm>
            <a:off x="604619" y="266245"/>
            <a:ext cx="10982761" cy="10066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09630">
              <a:lnSpc>
                <a:spcPts val="2239"/>
              </a:lnSpc>
              <a:spcBef>
                <a:spcPct val="0"/>
              </a:spcBef>
            </a:pPr>
            <a:r>
              <a:rPr lang="en-US" sz="3600" b="1" spc="300">
                <a:solidFill>
                  <a:schemeClr val="bg1"/>
                </a:solidFill>
                <a:latin typeface="Poppins"/>
                <a:cs typeface="Poppins"/>
              </a:rPr>
              <a:t>OPTIMIZING DATA QUALITY AND </a:t>
            </a:r>
          </a:p>
          <a:p>
            <a:pPr algn="ctr" defTabSz="609630">
              <a:lnSpc>
                <a:spcPts val="2239"/>
              </a:lnSpc>
              <a:spcBef>
                <a:spcPct val="0"/>
              </a:spcBef>
            </a:pPr>
            <a:endParaRPr lang="en-US" sz="3600" b="1" spc="300">
              <a:solidFill>
                <a:schemeClr val="bg1"/>
              </a:solidFill>
              <a:latin typeface="Poppins"/>
              <a:cs typeface="Poppins"/>
            </a:endParaRPr>
          </a:p>
          <a:p>
            <a:pPr algn="ctr" defTabSz="609630">
              <a:lnSpc>
                <a:spcPts val="2239"/>
              </a:lnSpc>
              <a:spcBef>
                <a:spcPct val="0"/>
              </a:spcBef>
            </a:pPr>
            <a:r>
              <a:rPr lang="en-US" sz="3600" b="1" spc="300">
                <a:solidFill>
                  <a:schemeClr val="bg1"/>
                </a:solidFill>
                <a:latin typeface="Poppins"/>
                <a:cs typeface="Poppins"/>
              </a:rPr>
              <a:t>FEATURE REPRESENTATION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1CD54EF-13CC-687E-AB31-1EA50057C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464303"/>
              </p:ext>
            </p:extLst>
          </p:nvPr>
        </p:nvGraphicFramePr>
        <p:xfrm>
          <a:off x="927581" y="1858957"/>
          <a:ext cx="10336836" cy="442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89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664D6-D820-E32C-2828-43BC9847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"/>
            <a:ext cx="1219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7B48AF3E-008A-B62E-90FE-D07F78D4497A}"/>
              </a:ext>
            </a:extLst>
          </p:cNvPr>
          <p:cNvSpPr txBox="1"/>
          <p:nvPr/>
        </p:nvSpPr>
        <p:spPr>
          <a:xfrm>
            <a:off x="0" y="-268824"/>
            <a:ext cx="12192000" cy="2083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3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UNDERSTANDING THE MACHINE LEARNING PIPELINE: FROM FEATURE SELECTION TO MODEL COMPARISON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B254224-B105-A482-5EAD-906E65F53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627412"/>
              </p:ext>
            </p:extLst>
          </p:nvPr>
        </p:nvGraphicFramePr>
        <p:xfrm>
          <a:off x="163975" y="1733369"/>
          <a:ext cx="11864050" cy="512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311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7B48AF3E-008A-B62E-90FE-D07F78D4497A}"/>
              </a:ext>
            </a:extLst>
          </p:cNvPr>
          <p:cNvSpPr txBox="1"/>
          <p:nvPr/>
        </p:nvSpPr>
        <p:spPr>
          <a:xfrm>
            <a:off x="0" y="-744812"/>
            <a:ext cx="12192000" cy="2083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3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NAVIGATING UNSUPERVISED AND SUPERVISED LEARNING FOR LISTING PRICE PREDICTION</a:t>
            </a:r>
            <a:endParaRPr lang="en-US" sz="3600" b="1" kern="1200">
              <a:solidFill>
                <a:schemeClr val="tx1"/>
              </a:solidFill>
              <a:latin typeface="Poppins" pitchFamily="2" charset="77"/>
              <a:ea typeface="+mj-ea"/>
              <a:cs typeface="Poppins" pitchFamily="2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4E6425-0EE6-AA36-D1AD-6242EB1B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2256397"/>
            <a:ext cx="10744200" cy="339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25CC08-8868-369B-B7D0-F87CD1AAAB6B}"/>
              </a:ext>
            </a:extLst>
          </p:cNvPr>
          <p:cNvCxnSpPr>
            <a:cxnSpLocks/>
          </p:cNvCxnSpPr>
          <p:nvPr/>
        </p:nvCxnSpPr>
        <p:spPr>
          <a:xfrm>
            <a:off x="541327" y="6168030"/>
            <a:ext cx="11083636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7283B8-961D-FBB6-3BE8-D3D1B77DFA72}"/>
              </a:ext>
            </a:extLst>
          </p:cNvPr>
          <p:cNvSpPr/>
          <p:nvPr/>
        </p:nvSpPr>
        <p:spPr>
          <a:xfrm>
            <a:off x="5025526" y="5995139"/>
            <a:ext cx="2115238" cy="34194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b="1" spc="300">
                <a:latin typeface="Poppins"/>
                <a:cs typeface="Poppins"/>
              </a:rPr>
              <a:t>CHALLENGES</a:t>
            </a:r>
            <a:endParaRPr lang="en-US" sz="900" b="1" spc="3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69D6-767A-3954-469F-CA346A3783C4}"/>
              </a:ext>
            </a:extLst>
          </p:cNvPr>
          <p:cNvSpPr txBox="1"/>
          <p:nvPr/>
        </p:nvSpPr>
        <p:spPr>
          <a:xfrm>
            <a:off x="543267" y="6375464"/>
            <a:ext cx="116565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>
                <a:latin typeface="Poppins"/>
                <a:ea typeface="+mn-lt"/>
                <a:cs typeface="Poppins"/>
              </a:rPr>
              <a:t>Unsupervised Learning - DBSCAN: Clusters most of the listings as outliers. GMM: Overlapping clusters hinder a clear understanding of distinct patterns.</a:t>
            </a:r>
          </a:p>
          <a:p>
            <a:pPr algn="ctr"/>
            <a:r>
              <a:rPr lang="en-GB" sz="1100">
                <a:latin typeface="Poppins"/>
                <a:ea typeface="+mn-lt"/>
                <a:cs typeface="Poppins"/>
              </a:rPr>
              <a:t>Supervised Learning – Random Forest Regressor and Gradient Boosting Regressor: Suboptimal performance with low R-squared and high RMSE metrics.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56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DA134926-837E-2FBE-FC7D-D5BAAA3E1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2"/>
          <a:stretch/>
        </p:blipFill>
        <p:spPr>
          <a:xfrm>
            <a:off x="7093537" y="1281299"/>
            <a:ext cx="5082457" cy="498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A3D2E-64D8-2FB2-E03B-532B9EBD0BE2}"/>
              </a:ext>
            </a:extLst>
          </p:cNvPr>
          <p:cNvSpPr txBox="1"/>
          <p:nvPr/>
        </p:nvSpPr>
        <p:spPr>
          <a:xfrm>
            <a:off x="2931596" y="2658301"/>
            <a:ext cx="1047137" cy="35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0664">
              <a:spcAft>
                <a:spcPts val="600"/>
              </a:spcAft>
            </a:pPr>
            <a:r>
              <a:rPr lang="en-US" sz="851" b="1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DISTRIBUTION OF LISTINGS </a:t>
            </a:r>
            <a:endParaRPr lang="en-US" sz="1050" b="1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AEFA2-6EDF-88B1-978B-95112E67C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7" t="7266" r="10789" b="7373"/>
          <a:stretch/>
        </p:blipFill>
        <p:spPr>
          <a:xfrm>
            <a:off x="2019903" y="1413554"/>
            <a:ext cx="2870521" cy="284369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7A553E-CAF8-6E89-42EE-7E675C577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02571"/>
              </p:ext>
            </p:extLst>
          </p:nvPr>
        </p:nvGraphicFramePr>
        <p:xfrm>
          <a:off x="250498" y="4932918"/>
          <a:ext cx="6759913" cy="13371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7106">
                  <a:extLst>
                    <a:ext uri="{9D8B030D-6E8A-4147-A177-3AD203B41FA5}">
                      <a16:colId xmlns:a16="http://schemas.microsoft.com/office/drawing/2014/main" val="455849900"/>
                    </a:ext>
                  </a:extLst>
                </a:gridCol>
                <a:gridCol w="1519824">
                  <a:extLst>
                    <a:ext uri="{9D8B030D-6E8A-4147-A177-3AD203B41FA5}">
                      <a16:colId xmlns:a16="http://schemas.microsoft.com/office/drawing/2014/main" val="432061045"/>
                    </a:ext>
                  </a:extLst>
                </a:gridCol>
                <a:gridCol w="1265658">
                  <a:extLst>
                    <a:ext uri="{9D8B030D-6E8A-4147-A177-3AD203B41FA5}">
                      <a16:colId xmlns:a16="http://schemas.microsoft.com/office/drawing/2014/main" val="1302976455"/>
                    </a:ext>
                  </a:extLst>
                </a:gridCol>
                <a:gridCol w="1265658">
                  <a:extLst>
                    <a:ext uri="{9D8B030D-6E8A-4147-A177-3AD203B41FA5}">
                      <a16:colId xmlns:a16="http://schemas.microsoft.com/office/drawing/2014/main" val="419738557"/>
                    </a:ext>
                  </a:extLst>
                </a:gridCol>
                <a:gridCol w="1731667">
                  <a:extLst>
                    <a:ext uri="{9D8B030D-6E8A-4147-A177-3AD203B41FA5}">
                      <a16:colId xmlns:a16="http://schemas.microsoft.com/office/drawing/2014/main" val="3303850197"/>
                    </a:ext>
                  </a:extLst>
                </a:gridCol>
              </a:tblGrid>
              <a:tr h="34832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oppins"/>
                        </a:rPr>
                        <a:t>Cluster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1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oppins"/>
                        </a:rPr>
                        <a:t>Number of Listings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1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oppins"/>
                        </a:rPr>
                        <a:t>Median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1D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oppins"/>
                        </a:rPr>
                        <a:t>Average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1D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Poppins"/>
                        </a:rPr>
                        <a:t>Price Segment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1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31368"/>
                  </a:ext>
                </a:extLst>
              </a:tr>
              <a:tr h="24719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~ 14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Medium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208555"/>
                  </a:ext>
                </a:extLst>
              </a:tr>
              <a:tr h="24719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~ 11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Very High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07607"/>
                  </a:ext>
                </a:extLst>
              </a:tr>
              <a:tr h="24719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~ 9.7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Low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777839"/>
                  </a:ext>
                </a:extLst>
              </a:tr>
              <a:tr h="24719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~ 6.8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$ 192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336C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High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877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027EAA-ADEC-377F-74D0-FF706EE27867}"/>
              </a:ext>
            </a:extLst>
          </p:cNvPr>
          <p:cNvSpPr txBox="1"/>
          <p:nvPr/>
        </p:nvSpPr>
        <p:spPr>
          <a:xfrm>
            <a:off x="7268901" y="6396910"/>
            <a:ext cx="473255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>
                <a:latin typeface="Poppins"/>
                <a:cs typeface="Poppins"/>
              </a:rPr>
              <a:t>Silhouette score: 0.5 - Identifies how similar an object is to its own</a:t>
            </a:r>
          </a:p>
          <a:p>
            <a:pPr algn="ctr"/>
            <a:r>
              <a:rPr lang="en-GB" sz="1100">
                <a:latin typeface="Poppins"/>
                <a:cs typeface="Poppins"/>
              </a:rPr>
              <a:t> cluster (cohesion) compared to other clusters (separation). </a:t>
            </a:r>
            <a:endParaRPr lang="en-GB" sz="1100">
              <a:latin typeface="Poppins"/>
              <a:ea typeface="+mn-lt"/>
              <a:cs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A8202-3A6A-6BD5-DA9B-F5FB0D78FB4D}"/>
              </a:ext>
            </a:extLst>
          </p:cNvPr>
          <p:cNvSpPr txBox="1"/>
          <p:nvPr/>
        </p:nvSpPr>
        <p:spPr>
          <a:xfrm>
            <a:off x="-520861" y="94063"/>
            <a:ext cx="136465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3600" b="1" spc="300">
                <a:latin typeface="Poppins"/>
                <a:cs typeface="Poppins"/>
              </a:rPr>
              <a:t>UNLOCKING INSIGHTS WITH K-MEANS: </a:t>
            </a:r>
          </a:p>
          <a:p>
            <a:pPr algn="ctr" defTabSz="609630">
              <a:spcBef>
                <a:spcPct val="0"/>
              </a:spcBef>
            </a:pPr>
            <a:r>
              <a:rPr lang="en-US" sz="3600" b="1" spc="300">
                <a:latin typeface="Poppins"/>
                <a:cs typeface="Poppins"/>
              </a:rPr>
              <a:t>A CLOSER LOOK AT LISTING PRICES</a:t>
            </a:r>
          </a:p>
        </p:txBody>
      </p:sp>
    </p:spTree>
    <p:extLst>
      <p:ext uri="{BB962C8B-B14F-4D97-AF65-F5344CB8AC3E}">
        <p14:creationId xmlns:p14="http://schemas.microsoft.com/office/powerpoint/2010/main" val="423758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DCA15E2-F251-33D7-6042-1C6C67F71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984532"/>
              </p:ext>
            </p:extLst>
          </p:nvPr>
        </p:nvGraphicFramePr>
        <p:xfrm>
          <a:off x="2769715" y="1394694"/>
          <a:ext cx="6652568" cy="494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7B4DB5A3-5455-C5B4-650C-A0E63313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2" y="196712"/>
            <a:ext cx="1176617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Poppins" pitchFamily="2" charset="77"/>
                <a:cs typeface="Poppins" pitchFamily="2" charset="77"/>
              </a:rPr>
              <a:t>PRICING RECOMMENDATION FOR NEW LISTINGS</a:t>
            </a:r>
          </a:p>
        </p:txBody>
      </p:sp>
    </p:spTree>
    <p:extLst>
      <p:ext uri="{BB962C8B-B14F-4D97-AF65-F5344CB8AC3E}">
        <p14:creationId xmlns:p14="http://schemas.microsoft.com/office/powerpoint/2010/main" val="279715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4DB5A3-5455-C5B4-650C-A0E63313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2" y="196712"/>
            <a:ext cx="1176617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Poppins" pitchFamily="2" charset="77"/>
                <a:cs typeface="Poppins" pitchFamily="2" charset="77"/>
              </a:rPr>
              <a:t>PRICING RECOMMENDATION CALCULATIONS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2A3B35-7BBA-EFB7-4122-832222D1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04" y="2182369"/>
            <a:ext cx="108101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" pitchFamily="2" charset="77"/>
                <a:cs typeface="Poppins" pitchFamily="2" charset="77"/>
              </a:rPr>
              <a:t>Recommending a range of price to be set depending on the Neighborhood, Room type, Minimum number of nights and existing host listings.</a:t>
            </a:r>
          </a:p>
          <a:p>
            <a:r>
              <a:rPr lang="en-US">
                <a:latin typeface="Poppins" pitchFamily="2" charset="77"/>
                <a:ea typeface="+mn-lt"/>
                <a:cs typeface="Poppins" pitchFamily="2" charset="77"/>
              </a:rPr>
              <a:t>A price range of ± 12.5% is recommended to include buffer for providing discount and breaking into the competitive market.</a:t>
            </a:r>
          </a:p>
          <a:p>
            <a:r>
              <a:rPr lang="en-US">
                <a:latin typeface="Poppins" pitchFamily="2" charset="77"/>
                <a:ea typeface="+mn-lt"/>
                <a:cs typeface="Poppins" pitchFamily="2" charset="77"/>
              </a:rPr>
              <a:t>Host pays a flat 3% (incl cleaning fee) service fee to Airbnb per booking.</a:t>
            </a:r>
          </a:p>
          <a:p>
            <a:r>
              <a:rPr lang="en-US">
                <a:latin typeface="Poppins" pitchFamily="2" charset="77"/>
                <a:ea typeface="+mn-lt"/>
                <a:cs typeface="Poppins" pitchFamily="2" charset="77"/>
              </a:rPr>
              <a:t>Customers pay a 14% service fee to Airbnb per booking.</a:t>
            </a:r>
          </a:p>
        </p:txBody>
      </p:sp>
    </p:spTree>
    <p:extLst>
      <p:ext uri="{BB962C8B-B14F-4D97-AF65-F5344CB8AC3E}">
        <p14:creationId xmlns:p14="http://schemas.microsoft.com/office/powerpoint/2010/main" val="151718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A48B03-DB19-5AAE-0082-C09052AA0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8" b="50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8978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ACE7-A800-6225-448B-F3D89C2A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8" y="2061836"/>
            <a:ext cx="5296879" cy="40070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Technique: </a:t>
            </a:r>
            <a:r>
              <a:rPr lang="en-US" sz="3200" b="1" dirty="0">
                <a:latin typeface="Poppins" pitchFamily="2" charset="77"/>
                <a:ea typeface="Calibri"/>
                <a:cs typeface="Poppins" pitchFamily="2" charset="77"/>
              </a:rPr>
              <a:t>Text Mining</a:t>
            </a:r>
            <a:endParaRPr lang="en-US" sz="3600" b="1" dirty="0">
              <a:latin typeface="Poppins" pitchFamily="2" charset="77"/>
              <a:ea typeface="Calibri"/>
              <a:cs typeface="Poppins" pitchFamily="2" charset="77"/>
            </a:endParaRPr>
          </a:p>
          <a:p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Features: Listing Name</a:t>
            </a:r>
          </a:p>
          <a:p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Modeling and Solution Delivery: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Clean, pre-process, tokenize and vectorize listing names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Calculate the median reviews for existing listings in assigned cluster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Use the median threshold as a filter to retrieve all listings in the assigned cluster that exceed the threshold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Filters applied: Cluster assigned, Median reviews threshold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Extract frequently used keywords from these listing names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ea typeface="+mn-lt"/>
                <a:cs typeface="Poppins" pitchFamily="2" charset="77"/>
              </a:rPr>
              <a:t>Recommend top 20 popular keywords to host for new listing name</a:t>
            </a:r>
            <a:endParaRPr lang="en-US" dirty="0"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2B6D30-4D8A-2791-7C1C-EA45F13AF3FA}"/>
              </a:ext>
            </a:extLst>
          </p:cNvPr>
          <p:cNvSpPr txBox="1">
            <a:spLocks/>
          </p:cNvSpPr>
          <p:nvPr/>
        </p:nvSpPr>
        <p:spPr>
          <a:xfrm>
            <a:off x="484916" y="244218"/>
            <a:ext cx="113815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Poppins" pitchFamily="2" charset="77"/>
                <a:cs typeface="Poppins" pitchFamily="2" charset="77"/>
              </a:rPr>
              <a:t>KEYWORD RECOMMENDATION FOR LISTING NAME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48460E-DA47-F02A-6923-8E28F472AE25}"/>
              </a:ext>
            </a:extLst>
          </p:cNvPr>
          <p:cNvSpPr/>
          <p:nvPr/>
        </p:nvSpPr>
        <p:spPr>
          <a:xfrm>
            <a:off x="5645526" y="1926855"/>
            <a:ext cx="1397250" cy="76730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US" sz="1600" kern="12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User Input</a:t>
            </a:r>
            <a:endParaRPr lang="en-US" sz="16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B4B2C0-E786-7380-4F71-2290BA62A275}"/>
              </a:ext>
            </a:extLst>
          </p:cNvPr>
          <p:cNvSpPr/>
          <p:nvPr/>
        </p:nvSpPr>
        <p:spPr>
          <a:xfrm>
            <a:off x="5730783" y="3613027"/>
            <a:ext cx="1401985" cy="7957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Assigned Cluster Labels</a:t>
            </a:r>
            <a:endParaRPr lang="en-US" sz="16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B9183D-EE49-D605-6E57-674B1B3D940D}"/>
              </a:ext>
            </a:extLst>
          </p:cNvPr>
          <p:cNvSpPr/>
          <p:nvPr/>
        </p:nvSpPr>
        <p:spPr>
          <a:xfrm>
            <a:off x="5730783" y="5303936"/>
            <a:ext cx="1430405" cy="89992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8952">
              <a:spcAft>
                <a:spcPts val="600"/>
              </a:spcAft>
            </a:pPr>
            <a:r>
              <a:rPr lang="en-US" sz="1600" kern="12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Top 20 Keywords Suggestion</a:t>
            </a:r>
            <a:endParaRPr lang="en-US" sz="1600">
              <a:solidFill>
                <a:schemeClr val="tx1"/>
              </a:solidFill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2E8B0E7-B07F-404B-F042-C6169955406D}"/>
              </a:ext>
            </a:extLst>
          </p:cNvPr>
          <p:cNvSpPr/>
          <p:nvPr/>
        </p:nvSpPr>
        <p:spPr>
          <a:xfrm>
            <a:off x="6289683" y="2755731"/>
            <a:ext cx="156302" cy="79572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AF01E6C-8654-ECD9-A06F-EBE20E2D48D0}"/>
              </a:ext>
            </a:extLst>
          </p:cNvPr>
          <p:cNvSpPr/>
          <p:nvPr/>
        </p:nvSpPr>
        <p:spPr>
          <a:xfrm>
            <a:off x="6299156" y="4489270"/>
            <a:ext cx="151566" cy="75783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E1FE2-0F62-7BA3-1C26-2AEF086EE63D}"/>
              </a:ext>
            </a:extLst>
          </p:cNvPr>
          <p:cNvSpPr txBox="1"/>
          <p:nvPr/>
        </p:nvSpPr>
        <p:spPr>
          <a:xfrm>
            <a:off x="8230876" y="1858130"/>
            <a:ext cx="3848666" cy="91940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Input Parameters: Neighborhood, Room Type, Minimum Nights of Stay, Number of Other listings</a:t>
            </a:r>
            <a:endParaRPr lang="en-US" sz="16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5E86C-AD0C-3C71-EEF7-BC8242535138}"/>
              </a:ext>
            </a:extLst>
          </p:cNvPr>
          <p:cNvSpPr txBox="1"/>
          <p:nvPr/>
        </p:nvSpPr>
        <p:spPr>
          <a:xfrm>
            <a:off x="7340541" y="2876798"/>
            <a:ext cx="1193584" cy="55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Clustering Model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C374A-FF72-C9A0-D95A-CC329FDB6AD3}"/>
              </a:ext>
            </a:extLst>
          </p:cNvPr>
          <p:cNvSpPr txBox="1"/>
          <p:nvPr/>
        </p:nvSpPr>
        <p:spPr>
          <a:xfrm>
            <a:off x="7340541" y="4494199"/>
            <a:ext cx="1155690" cy="55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Text Mining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4884FD-7BC3-5DC7-C3B0-8662246BA71D}"/>
              </a:ext>
            </a:extLst>
          </p:cNvPr>
          <p:cNvSpPr txBox="1"/>
          <p:nvPr/>
        </p:nvSpPr>
        <p:spPr>
          <a:xfrm>
            <a:off x="8298289" y="5392770"/>
            <a:ext cx="2756608" cy="64698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Output Results: Suggested Keywords</a:t>
            </a:r>
            <a:endParaRPr lang="en-US" sz="16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054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5E983-0460-A45A-D319-C60886F77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81"/>
          <a:stretch/>
        </p:blipFill>
        <p:spPr>
          <a:xfrm>
            <a:off x="0" y="-149"/>
            <a:ext cx="2314937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B98D05-07E2-E405-BD57-9B1A2A1EF4BF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Sample Results</a:t>
            </a:r>
          </a:p>
        </p:txBody>
      </p:sp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611A9F2C-47BB-91DF-03E8-6023CAF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21" y="1369191"/>
            <a:ext cx="7846891" cy="41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21F7824-A49C-DD19-796F-417E8AF4E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E6AA7-669E-3A55-0123-C6358BD60202}"/>
              </a:ext>
            </a:extLst>
          </p:cNvPr>
          <p:cNvSpPr txBox="1"/>
          <p:nvPr/>
        </p:nvSpPr>
        <p:spPr>
          <a:xfrm>
            <a:off x="377116" y="6024522"/>
            <a:ext cx="2746094" cy="5193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Application</a:t>
            </a:r>
            <a:endParaRPr lang="en-IN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5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6469CF2-05B6-D4EC-4A78-FC70CBE0807B}"/>
              </a:ext>
            </a:extLst>
          </p:cNvPr>
          <p:cNvSpPr/>
          <p:nvPr/>
        </p:nvSpPr>
        <p:spPr>
          <a:xfrm rot="-10800000">
            <a:off x="0" y="-98721"/>
            <a:ext cx="12192000" cy="1277957"/>
          </a:xfrm>
          <a:custGeom>
            <a:avLst/>
            <a:gdLst/>
            <a:ahLst/>
            <a:cxnLst/>
            <a:rect l="l" t="t" r="r" b="b"/>
            <a:pathLst>
              <a:path w="18288000" h="3408764">
                <a:moveTo>
                  <a:pt x="0" y="0"/>
                </a:moveTo>
                <a:lnTo>
                  <a:pt x="18288000" y="0"/>
                </a:lnTo>
                <a:lnTo>
                  <a:pt x="18288000" y="3408764"/>
                </a:lnTo>
                <a:lnTo>
                  <a:pt x="0" y="3408764"/>
                </a:lnTo>
                <a:lnTo>
                  <a:pt x="0" y="0"/>
                </a:lnTo>
                <a:close/>
              </a:path>
            </a:pathLst>
          </a:custGeom>
          <a:solidFill>
            <a:srgbClr val="E61D4F"/>
          </a:solid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08E5E6E-F57F-0911-17B0-D0D6C8808559}"/>
              </a:ext>
            </a:extLst>
          </p:cNvPr>
          <p:cNvSpPr txBox="1"/>
          <p:nvPr/>
        </p:nvSpPr>
        <p:spPr>
          <a:xfrm>
            <a:off x="1010279" y="227173"/>
            <a:ext cx="1059025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/>
            <a:r>
              <a:rPr lang="en-US" sz="4400" b="1" spc="300">
                <a:solidFill>
                  <a:schemeClr val="bg1"/>
                </a:solidFill>
                <a:latin typeface="Poppins"/>
                <a:cs typeface="Poppins"/>
              </a:rPr>
              <a:t>FUTURE SCOPE</a:t>
            </a:r>
            <a:endParaRPr lang="en-US" sz="4400" b="1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7292CA5-2044-2510-0248-D2B95B388B7E}"/>
              </a:ext>
            </a:extLst>
          </p:cNvPr>
          <p:cNvGraphicFramePr/>
          <p:nvPr/>
        </p:nvGraphicFramePr>
        <p:xfrm>
          <a:off x="1187802" y="997458"/>
          <a:ext cx="9774177" cy="603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4DBEAE23-06F2-E8C8-D078-14A842164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2344" y="3560232"/>
            <a:ext cx="914400" cy="914400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DC967B13-3779-D537-1920-C650467AC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5144" y="5403342"/>
            <a:ext cx="914400" cy="914400"/>
          </a:xfrm>
          <a:prstGeom prst="rect">
            <a:avLst/>
          </a:prstGeom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7D9D45B4-5A9D-A35E-F7F5-2E8DA3B85E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75144" y="17171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4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998650E-E5DF-E50F-B39E-454A6334EB75}"/>
              </a:ext>
            </a:extLst>
          </p:cNvPr>
          <p:cNvSpPr/>
          <p:nvPr/>
        </p:nvSpPr>
        <p:spPr>
          <a:xfrm rot="-10800000">
            <a:off x="0" y="-39695"/>
            <a:ext cx="12192000" cy="1277957"/>
          </a:xfrm>
          <a:custGeom>
            <a:avLst/>
            <a:gdLst/>
            <a:ahLst/>
            <a:cxnLst/>
            <a:rect l="l" t="t" r="r" b="b"/>
            <a:pathLst>
              <a:path w="18288000" h="3408764">
                <a:moveTo>
                  <a:pt x="0" y="0"/>
                </a:moveTo>
                <a:lnTo>
                  <a:pt x="18288000" y="0"/>
                </a:lnTo>
                <a:lnTo>
                  <a:pt x="18288000" y="3408764"/>
                </a:lnTo>
                <a:lnTo>
                  <a:pt x="0" y="3408764"/>
                </a:lnTo>
                <a:lnTo>
                  <a:pt x="0" y="0"/>
                </a:lnTo>
                <a:close/>
              </a:path>
            </a:pathLst>
          </a:custGeom>
          <a:solidFill>
            <a:srgbClr val="DC0F63"/>
          </a:solid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33D8F-8029-5C92-F664-9728FDD5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864" y="18255"/>
            <a:ext cx="388427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4796-6BA3-8E68-4BB6-9B6664D7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2"/>
              </a:rPr>
              <a:t>https://www.searchlogistics.com/learn/statistics/airbnb-statistics/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3"/>
              </a:rPr>
              <a:t>https://www.businessofapps.com/data/airbnb-statistics/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4"/>
              </a:rPr>
              <a:t>https://rabbu.com/airbnb-data/new-york-ny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5"/>
              </a:rPr>
              <a:t>https://www.statista.com/statistics/1265037/new-york-monthly-airbnb-listings/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6"/>
              </a:rPr>
              <a:t>https://ipropertymanagement.com/research/airbnb-statistics?u=%2Fresearch%2Fairbnb-statistics#host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7"/>
              </a:rPr>
              <a:t>https://www.stratosjets.com/blog/airbnb-statistics/</a:t>
            </a:r>
            <a:endParaRPr lang="en-US" sz="1800" dirty="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AutoNum type="arabicPeriod"/>
            </a:pPr>
            <a:r>
              <a:rPr lang="en-US" sz="1800" dirty="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8"/>
              </a:rPr>
              <a:t>https://fourweekmba.com/airbnb-pricing-strategy</a:t>
            </a:r>
            <a:endParaRPr lang="en-US" sz="1800" dirty="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pPr>
              <a:buAutoNum type="arabicPeriod"/>
            </a:pPr>
            <a:endParaRPr lang="en-US" sz="18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en-US" sz="14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>
              <a:buAutoNum type="arabicPeriod"/>
            </a:pPr>
            <a:endParaRPr lang="en-US" sz="14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>
              <a:buAutoNum type="arabicPeriod"/>
            </a:pPr>
            <a:endParaRPr lang="en-US" sz="14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>
              <a:buAutoNum type="arabicPeriod"/>
            </a:pPr>
            <a:endParaRPr lang="en-US" sz="14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1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19" descr="A room with two beds and a mirror&#10;&#10;Description automatically generated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13EC6430-4B23-192E-0D15-0220BDEB7D72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3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0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box plot&#10;&#10;Description automatically generated">
            <a:extLst>
              <a:ext uri="{FF2B5EF4-FFF2-40B4-BE49-F238E27FC236}">
                <a16:creationId xmlns:a16="http://schemas.microsoft.com/office/drawing/2014/main" id="{1E0CEB6F-2065-47E2-35FA-E5B284637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990" r="2" b="-5543"/>
          <a:stretch/>
        </p:blipFill>
        <p:spPr>
          <a:xfrm>
            <a:off x="6943536" y="3371831"/>
            <a:ext cx="4320000" cy="3572607"/>
          </a:xfrm>
          <a:prstGeom prst="rect">
            <a:avLst/>
          </a:prstGeom>
        </p:spPr>
      </p:pic>
      <p:pic>
        <p:nvPicPr>
          <p:cNvPr id="4" name="Picture 3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81044372-BEDA-797D-1A0B-A6855A67E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-818" b="-4"/>
          <a:stretch/>
        </p:blipFill>
        <p:spPr>
          <a:xfrm>
            <a:off x="5521124" y="153827"/>
            <a:ext cx="5742412" cy="32751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box plot&#10;&#10;Description automatically generated">
            <a:extLst>
              <a:ext uri="{FF2B5EF4-FFF2-40B4-BE49-F238E27FC236}">
                <a16:creationId xmlns:a16="http://schemas.microsoft.com/office/drawing/2014/main" id="{93BFB10E-1B13-686C-80E3-14833160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7" y="153827"/>
            <a:ext cx="4855801" cy="3275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275F97-309C-F1EF-5177-97BBE99D3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09" y="4173317"/>
            <a:ext cx="4004195" cy="1969633"/>
          </a:xfrm>
        </p:spPr>
        <p:txBody>
          <a:bodyPr>
            <a:normAutofit/>
          </a:bodyPr>
          <a:lstStyle/>
          <a:p>
            <a:r>
              <a:rPr lang="en-US" sz="2800" b="1">
                <a:latin typeface="Poppins" pitchFamily="2" charset="77"/>
                <a:cs typeface="Poppins" pitchFamily="2" charset="77"/>
              </a:rPr>
              <a:t>OUTLIER DETECTION AND REMOVAL</a:t>
            </a:r>
            <a:br>
              <a:rPr lang="en-US" sz="2800" b="1">
                <a:latin typeface="Poppins" pitchFamily="2" charset="77"/>
                <a:cs typeface="Poppins" pitchFamily="2" charset="77"/>
              </a:rPr>
            </a:br>
            <a:br>
              <a:rPr lang="en-US" sz="2800" b="1">
                <a:latin typeface="Poppins" pitchFamily="2" charset="77"/>
                <a:cs typeface="Poppins" pitchFamily="2" charset="77"/>
              </a:rPr>
            </a:br>
            <a:r>
              <a:rPr lang="en-IN" sz="1800" b="0" i="0">
                <a:latin typeface="Poppins" pitchFamily="2" charset="77"/>
                <a:cs typeface="Poppins" pitchFamily="2" charset="77"/>
              </a:rPr>
              <a:t>Filtered out data points above the 99th percentile.</a:t>
            </a:r>
            <a:endParaRPr lang="en-IN" b="1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994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9774D6-BF79-8D0A-299C-27CCE501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01447"/>
            <a:ext cx="3703195" cy="11845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kern="12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DIMENSIONALITY REDUCTION USING PCA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3878A-3212-AF39-1060-2E3FF668DAF7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First 6 principal components explain more than 80% variation in the 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Selected data for first 6 PCs.</a:t>
            </a: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3C2D6DB4-FD54-98F8-5C85-96CBF324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25" y="843533"/>
            <a:ext cx="6791224" cy="52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9774D6-BF79-8D0A-299C-27CCE501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846804"/>
            <a:ext cx="3703195" cy="11845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SELECTION OF ‘K’ FOR K-MEANS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3878A-3212-AF39-1060-2E3FF668DAF7}"/>
              </a:ext>
            </a:extLst>
          </p:cNvPr>
          <p:cNvSpPr txBox="1"/>
          <p:nvPr/>
        </p:nvSpPr>
        <p:spPr>
          <a:xfrm>
            <a:off x="371094" y="2718054"/>
            <a:ext cx="3703194" cy="3745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Inertia plot shows an elbow at range of 8 to 9 which indicates a value for K.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However, the clusters are overlapping at this high value of K.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Reduced K by comparing silhouette score for different values of K.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Poppins" pitchFamily="2" charset="77"/>
                <a:cs typeface="Poppins" pitchFamily="2" charset="77"/>
              </a:rPr>
              <a:t>Chose the K that maximizes the silhouette score while avoiding overlapping clusters.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71322-3ABD-7E8A-EACC-0ACF8F53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236" y="528897"/>
            <a:ext cx="6793200" cy="58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5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A83D0DE-0A8B-8143-3982-924B731B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77" y="702366"/>
            <a:ext cx="6016410" cy="54598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E3A5CB-9A74-9161-8419-1AC91A68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982" y="871146"/>
            <a:ext cx="4004195" cy="1022925"/>
          </a:xfrm>
        </p:spPr>
        <p:txBody>
          <a:bodyPr>
            <a:normAutofit/>
          </a:bodyPr>
          <a:lstStyle/>
          <a:p>
            <a:r>
              <a:rPr lang="en-US" sz="2800" b="1">
                <a:latin typeface="Poppins" pitchFamily="2" charset="77"/>
                <a:cs typeface="Poppins" pitchFamily="2" charset="77"/>
              </a:rPr>
              <a:t>DBSCAN RESULTS</a:t>
            </a:r>
            <a:endParaRPr lang="en-I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53678-EC9D-CDF8-D7C9-2869DB879580}"/>
              </a:ext>
            </a:extLst>
          </p:cNvPr>
          <p:cNvSpPr txBox="1"/>
          <p:nvPr/>
        </p:nvSpPr>
        <p:spPr>
          <a:xfrm>
            <a:off x="8129940" y="2063516"/>
            <a:ext cx="3443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DRAWBACKS: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Model fails to identify the similarities between listings.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itchFamily="2" charset="77"/>
                <a:ea typeface="Calibri"/>
                <a:cs typeface="Poppins" pitchFamily="2" charset="77"/>
              </a:rPr>
              <a:t>C</a:t>
            </a:r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lusters most of the listings as outliers.</a:t>
            </a:r>
          </a:p>
        </p:txBody>
      </p:sp>
    </p:spTree>
    <p:extLst>
      <p:ext uri="{BB962C8B-B14F-4D97-AF65-F5344CB8AC3E}">
        <p14:creationId xmlns:p14="http://schemas.microsoft.com/office/powerpoint/2010/main" val="253715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idge over water with a city in the background&#10;&#10;Description automatically generated">
            <a:extLst>
              <a:ext uri="{FF2B5EF4-FFF2-40B4-BE49-F238E27FC236}">
                <a16:creationId xmlns:a16="http://schemas.microsoft.com/office/drawing/2014/main" id="{18D6D5DC-5A59-66D4-94DE-F5463CE9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"/>
            <a:ext cx="12198803" cy="68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3543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E3A5CB-9A74-9161-8419-1AC91A68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982" y="871146"/>
            <a:ext cx="4004195" cy="1022925"/>
          </a:xfrm>
        </p:spPr>
        <p:txBody>
          <a:bodyPr>
            <a:normAutofit/>
          </a:bodyPr>
          <a:lstStyle/>
          <a:p>
            <a:r>
              <a:rPr lang="en-US" sz="2800" b="1">
                <a:latin typeface="Poppins" pitchFamily="2" charset="77"/>
                <a:cs typeface="Poppins" pitchFamily="2" charset="77"/>
              </a:rPr>
              <a:t>GMM RESULTS</a:t>
            </a:r>
            <a:endParaRPr lang="en-I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53678-EC9D-CDF8-D7C9-2869DB879580}"/>
              </a:ext>
            </a:extLst>
          </p:cNvPr>
          <p:cNvSpPr txBox="1"/>
          <p:nvPr/>
        </p:nvSpPr>
        <p:spPr>
          <a:xfrm>
            <a:off x="8116983" y="2549653"/>
            <a:ext cx="3443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DRAWBACKS: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There is an overlap among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itchFamily="2" charset="77"/>
                <a:ea typeface="Calibri"/>
                <a:cs typeface="Poppins" pitchFamily="2" charset="77"/>
              </a:rPr>
              <a:t>Lower Silhouette Score than K-Means.</a:t>
            </a:r>
            <a:endParaRPr lang="en-US" sz="1800">
              <a:latin typeface="Poppins" pitchFamily="2" charset="77"/>
              <a:ea typeface="Calibri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5C13D-30C1-3B14-BF18-4400D412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16" y="643467"/>
            <a:ext cx="631282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25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E3A5CB-9A74-9161-8419-1AC91A68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982" y="1067917"/>
            <a:ext cx="4004195" cy="1022925"/>
          </a:xfrm>
        </p:spPr>
        <p:txBody>
          <a:bodyPr>
            <a:normAutofit/>
          </a:bodyPr>
          <a:lstStyle/>
          <a:p>
            <a:r>
              <a:rPr lang="en-US" sz="2800" b="1">
                <a:latin typeface="Poppins" pitchFamily="2" charset="77"/>
                <a:cs typeface="Poppins" pitchFamily="2" charset="77"/>
              </a:rPr>
              <a:t>GMM RESULTS – </a:t>
            </a:r>
            <a:br>
              <a:rPr lang="en-US" sz="2800" b="1">
                <a:latin typeface="Poppins" pitchFamily="2" charset="77"/>
                <a:cs typeface="Poppins" pitchFamily="2" charset="77"/>
              </a:rPr>
            </a:br>
            <a:r>
              <a:rPr lang="en-US" sz="2800" b="1">
                <a:latin typeface="Poppins" pitchFamily="2" charset="77"/>
                <a:cs typeface="Poppins" pitchFamily="2" charset="77"/>
              </a:rPr>
              <a:t>t-SNE VISUALIZATION</a:t>
            </a:r>
            <a:endParaRPr lang="en-I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53678-EC9D-CDF8-D7C9-2869DB879580}"/>
              </a:ext>
            </a:extLst>
          </p:cNvPr>
          <p:cNvSpPr txBox="1"/>
          <p:nvPr/>
        </p:nvSpPr>
        <p:spPr>
          <a:xfrm>
            <a:off x="8101982" y="2547792"/>
            <a:ext cx="3443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DRAWBACKS: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 pitchFamily="2" charset="77"/>
                <a:ea typeface="Calibri"/>
                <a:cs typeface="Poppins" pitchFamily="2" charset="77"/>
              </a:rPr>
              <a:t>There is an overlap among clusters.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7CE4-797D-C1F7-DD63-7BED9C74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3" y="702064"/>
            <a:ext cx="7112882" cy="54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9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C47DC5A5-CBA0-DBCD-473E-DFFD8686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00"/>
            <a:ext cx="12191998" cy="68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30B410-7DBC-1587-D7B5-57F2F559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85286"/>
            <a:ext cx="5294716" cy="10457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ED6E33EB-04BB-C6DE-5FA5-527D6587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59" y="2162322"/>
            <a:ext cx="5547946" cy="23984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62826D-E5FE-C7C7-85CE-02BF5F6F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727" y="1181641"/>
            <a:ext cx="4004195" cy="1022925"/>
          </a:xfrm>
        </p:spPr>
        <p:txBody>
          <a:bodyPr>
            <a:normAutofit/>
          </a:bodyPr>
          <a:lstStyle/>
          <a:p>
            <a:r>
              <a:rPr lang="en-US" sz="2800" b="1">
                <a:latin typeface="Poppins" pitchFamily="2" charset="77"/>
                <a:cs typeface="Poppins" pitchFamily="2" charset="77"/>
              </a:rPr>
              <a:t>REGRESSION RESULTS</a:t>
            </a:r>
            <a:endParaRPr lang="en-I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5C32C6-BD0E-EC1F-AF4C-D608BC3F828B}"/>
              </a:ext>
            </a:extLst>
          </p:cNvPr>
          <p:cNvSpPr txBox="1">
            <a:spLocks/>
          </p:cNvSpPr>
          <p:nvPr/>
        </p:nvSpPr>
        <p:spPr>
          <a:xfrm>
            <a:off x="7297918" y="4957880"/>
            <a:ext cx="4004195" cy="102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latin typeface="Poppins" pitchFamily="2" charset="77"/>
                <a:cs typeface="Poppins" pitchFamily="2" charset="77"/>
              </a:rPr>
              <a:t>RANDOM FOREST</a:t>
            </a:r>
          </a:p>
          <a:p>
            <a:pPr algn="ctr"/>
            <a:r>
              <a:rPr lang="en-US" sz="2000" b="1">
                <a:latin typeface="Poppins" pitchFamily="2" charset="77"/>
                <a:cs typeface="Poppins" pitchFamily="2" charset="77"/>
              </a:rPr>
              <a:t>FEATURE IMPORTANCE</a:t>
            </a:r>
            <a:endParaRPr lang="en-IN" sz="20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F73AE-902C-03EE-8CF4-7F0B61DF3FBE}"/>
              </a:ext>
            </a:extLst>
          </p:cNvPr>
          <p:cNvSpPr txBox="1"/>
          <p:nvPr/>
        </p:nvSpPr>
        <p:spPr>
          <a:xfrm>
            <a:off x="643467" y="3911052"/>
            <a:ext cx="53814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oppins" pitchFamily="2" charset="77"/>
                <a:ea typeface="Calibri"/>
                <a:cs typeface="Poppins" pitchFamily="2" charset="77"/>
              </a:rPr>
              <a:t>DRAWBACKS: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ea typeface="Calibri"/>
                <a:cs typeface="Poppins" pitchFamily="2" charset="77"/>
              </a:rPr>
              <a:t>Models fail to explain the variation in price with low R squared and </a:t>
            </a:r>
            <a:r>
              <a:rPr lang="en-US" dirty="0">
                <a:latin typeface="Poppins" pitchFamily="2" charset="77"/>
                <a:ea typeface="Calibri"/>
                <a:cs typeface="Poppins" pitchFamily="2" charset="77"/>
              </a:rPr>
              <a:t>high RMSE.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Poppins" pitchFamily="2" charset="77"/>
                <a:ea typeface="Calibri"/>
                <a:cs typeface="Poppins" pitchFamily="2" charset="77"/>
              </a:rPr>
              <a:t>Given the suboptimal performance of the regression models, exploring alternative approaches like clustering for predicting listing prices seems reasonable.</a:t>
            </a:r>
          </a:p>
        </p:txBody>
      </p:sp>
    </p:spTree>
    <p:extLst>
      <p:ext uri="{BB962C8B-B14F-4D97-AF65-F5344CB8AC3E}">
        <p14:creationId xmlns:p14="http://schemas.microsoft.com/office/powerpoint/2010/main" val="334455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717BD3E-35E8-ECD7-796E-81F54FEA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"/>
            <a:ext cx="1219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9740"/>
      </p:ext>
    </p:extLst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99FAB-4699-3058-257A-8DF2846B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"/>
            <a:ext cx="12198803" cy="68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199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nk and black table with black text&#10;&#10;Description automatically generated">
            <a:extLst>
              <a:ext uri="{FF2B5EF4-FFF2-40B4-BE49-F238E27FC236}">
                <a16:creationId xmlns:a16="http://schemas.microsoft.com/office/drawing/2014/main" id="{B3D88F4F-11B0-CDAD-7122-CC737EB6E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9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13EC6430-4B23-192E-0D15-0220BDEB7D7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300">
                <a:solidFill>
                  <a:schemeClr val="bg1"/>
                </a:solidFill>
                <a:latin typeface="Poppins" pitchFamily="2" charset="77"/>
                <a:ea typeface="+mj-ea"/>
                <a:cs typeface="Poppins" pitchFamily="2" charset="77"/>
              </a:rPr>
              <a:t>AN OVERVIEW OF AIRBNB LISTINGS IN NYC</a:t>
            </a: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1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B53AB-D8AD-98F5-C1A5-18C10FE5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77" y="480749"/>
            <a:ext cx="7186666" cy="589650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7EB14-5E41-030A-0223-ED242EA4A90C}"/>
              </a:ext>
            </a:extLst>
          </p:cNvPr>
          <p:cNvSpPr txBox="1"/>
          <p:nvPr/>
        </p:nvSpPr>
        <p:spPr>
          <a:xfrm>
            <a:off x="213857" y="2274838"/>
            <a:ext cx="432106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MANHATTAN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 AND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BROOKLYN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 STAND OUT AS THE MOST DENSELY POPULATED AREAS, HOSTING OVER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80%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AIRBNBS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9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1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47EB14-5E41-030A-0223-ED242EA4A90C}"/>
              </a:ext>
            </a:extLst>
          </p:cNvPr>
          <p:cNvSpPr txBox="1"/>
          <p:nvPr/>
        </p:nvSpPr>
        <p:spPr>
          <a:xfrm>
            <a:off x="201921" y="2042944"/>
            <a:ext cx="44828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57% 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LISTINGS ARE </a:t>
            </a:r>
            <a:r>
              <a:rPr lang="en-US" sz="2400" b="1" spc="300">
                <a:solidFill>
                  <a:schemeClr val="bg1"/>
                </a:solidFill>
                <a:latin typeface="Poppins"/>
                <a:cs typeface="Poppins"/>
              </a:rPr>
              <a:t>ENTIRE HOMES/ APARTMENTS,</a:t>
            </a:r>
            <a:r>
              <a:rPr lang="en-US" sz="2400" spc="300">
                <a:solidFill>
                  <a:schemeClr val="bg1"/>
                </a:solidFill>
                <a:latin typeface="Poppins"/>
                <a:cs typeface="Poppins"/>
              </a:rPr>
              <a:t> REFLECTING A STRONG PREFERENCE FOR BOOKING ENTIRE PROPERTY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13996-72F4-7E85-3EDF-6C8203BF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079" y="465773"/>
            <a:ext cx="7200000" cy="58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1036</Words>
  <Application>Microsoft Office PowerPoint</Application>
  <PresentationFormat>Widescreen</PresentationFormat>
  <Paragraphs>156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Poppins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PRICING RECOMMENDATION FOR NEW LISTINGS</vt:lpstr>
      <vt:lpstr>PRICING RECOMMENDATION CALCULATIONS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OUTLIER DETECTION AND REMOVAL  Filtered out data points above the 99th percentile.</vt:lpstr>
      <vt:lpstr>DIMENSIONALITY REDUCTION USING PCA</vt:lpstr>
      <vt:lpstr>SELECTION OF ‘K’ FOR K-MEANS</vt:lpstr>
      <vt:lpstr>DBSCAN RESULTS</vt:lpstr>
      <vt:lpstr>GMM RESULTS</vt:lpstr>
      <vt:lpstr>GMM RESULTS –  t-SNE VISUALIZATION</vt:lpstr>
      <vt:lpstr>PowerPoint Presentation</vt:lpstr>
      <vt:lpstr>REGRESSION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Custom Airbnb Pricing</dc:title>
  <dc:creator>Kaustubh Patil</dc:creator>
  <cp:lastModifiedBy>Kaustubh Patil</cp:lastModifiedBy>
  <cp:revision>12</cp:revision>
  <dcterms:created xsi:type="dcterms:W3CDTF">2024-03-01T19:15:08Z</dcterms:created>
  <dcterms:modified xsi:type="dcterms:W3CDTF">2024-03-04T21:56:09Z</dcterms:modified>
</cp:coreProperties>
</file>